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261"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660033"/>
    <a:srgbClr val="800080"/>
    <a:srgbClr val="99CC00"/>
    <a:srgbClr val="66FF99"/>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42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 Id="rId4"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6.wmf"/><Relationship Id="rId7" Type="http://schemas.openxmlformats.org/officeDocument/2006/relationships/image" Target="../media/image63.e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2.emf"/><Relationship Id="rId5" Type="http://schemas.openxmlformats.org/officeDocument/2006/relationships/image" Target="../media/image68.wmf"/><Relationship Id="rId4"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 Id="rId5" Type="http://schemas.openxmlformats.org/officeDocument/2006/relationships/image" Target="../media/image20.emf"/><Relationship Id="rId4" Type="http://schemas.openxmlformats.org/officeDocument/2006/relationships/image" Target="../media/image1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emf"/><Relationship Id="rId4"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5" Type="http://schemas.openxmlformats.org/officeDocument/2006/relationships/image" Target="../media/image93.wmf"/><Relationship Id="rId4"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 Id="rId4" Type="http://schemas.openxmlformats.org/officeDocument/2006/relationships/image" Target="../media/image97.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100.wmf"/><Relationship Id="rId7" Type="http://schemas.openxmlformats.org/officeDocument/2006/relationships/image" Target="../media/image104.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11" Type="http://schemas.openxmlformats.org/officeDocument/2006/relationships/image" Target="../media/image108.wmf"/><Relationship Id="rId5" Type="http://schemas.openxmlformats.org/officeDocument/2006/relationships/image" Target="../media/image102.wmf"/><Relationship Id="rId10" Type="http://schemas.openxmlformats.org/officeDocument/2006/relationships/image" Target="../media/image107.wmf"/><Relationship Id="rId4" Type="http://schemas.openxmlformats.org/officeDocument/2006/relationships/image" Target="../media/image101.wmf"/><Relationship Id="rId9" Type="http://schemas.openxmlformats.org/officeDocument/2006/relationships/image" Target="../media/image106.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image" Target="../media/image112.wmf"/><Relationship Id="rId7" Type="http://schemas.openxmlformats.org/officeDocument/2006/relationships/image" Target="../media/image116.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10" Type="http://schemas.openxmlformats.org/officeDocument/2006/relationships/image" Target="../media/image119.emf"/><Relationship Id="rId4" Type="http://schemas.openxmlformats.org/officeDocument/2006/relationships/image" Target="../media/image113.wmf"/><Relationship Id="rId9" Type="http://schemas.openxmlformats.org/officeDocument/2006/relationships/image" Target="../media/image11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19.emf"/><Relationship Id="rId1" Type="http://schemas.openxmlformats.org/officeDocument/2006/relationships/image" Target="../media/image120.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19.emf"/><Relationship Id="rId4" Type="http://schemas.openxmlformats.org/officeDocument/2006/relationships/image" Target="../media/image12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image" Target="../media/image12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image" Target="../media/image22.emf"/><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4"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image" Target="../media/image39.emf"/><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EB5B3-8A8D-4C07-B5A6-2490B5EF9463}" type="datetimeFigureOut">
              <a:rPr lang="zh-CN" altLang="en-US" smtClean="0"/>
              <a:t>2023/11/14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DB1F6-0A89-47DF-86C0-9715806DC4B3}" type="slidenum">
              <a:rPr lang="zh-CN" altLang="en-US" smtClean="0"/>
              <a:t>‹#›</a:t>
            </a:fld>
            <a:endParaRPr lang="zh-CN" altLang="en-US"/>
          </a:p>
        </p:txBody>
      </p:sp>
    </p:spTree>
    <p:extLst>
      <p:ext uri="{BB962C8B-B14F-4D97-AF65-F5344CB8AC3E}">
        <p14:creationId xmlns:p14="http://schemas.microsoft.com/office/powerpoint/2010/main" val="221670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5327C39-2A1C-4B6C-9354-76DA2AED92F8}" type="slidenum">
              <a:rPr lang="en-US" altLang="zh-CN"/>
              <a:pPr>
                <a:spcBef>
                  <a:spcPct val="0"/>
                </a:spcBef>
              </a:pPr>
              <a:t>42</a:t>
            </a:fld>
            <a:endParaRPr lang="en-US" altLang="zh-CN"/>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6731918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34225"/>
            <a:ext cx="9144000" cy="7009003"/>
          </a:xfrm>
          <a:prstGeom prst="rect">
            <a:avLst/>
          </a:prstGeom>
          <a:noFill/>
          <a:ln>
            <a:noFill/>
          </a:ln>
        </p:spPr>
      </p:pic>
      <p:sp>
        <p:nvSpPr>
          <p:cNvPr id="8" name="文本框 7"/>
          <p:cNvSpPr txBox="1"/>
          <p:nvPr userDrawn="1"/>
        </p:nvSpPr>
        <p:spPr>
          <a:xfrm>
            <a:off x="1216404" y="1434518"/>
            <a:ext cx="6711192" cy="1107996"/>
          </a:xfrm>
          <a:prstGeom prst="rect">
            <a:avLst/>
          </a:prstGeom>
          <a:noFill/>
        </p:spPr>
        <p:txBody>
          <a:bodyPr wrap="square" rtlCol="0">
            <a:spAutoFit/>
          </a:bodyPr>
          <a:lstStyle/>
          <a:p>
            <a:pPr algn="ctr"/>
            <a:r>
              <a:rPr lang="zh-CN" altLang="en-US" sz="6600" dirty="0" smtClean="0">
                <a:solidFill>
                  <a:srgbClr val="EAEAEA"/>
                </a:solidFill>
                <a:latin typeface="华文中宋" panose="02010600040101010101" pitchFamily="2" charset="-122"/>
                <a:ea typeface="华文中宋" panose="02010600040101010101" pitchFamily="2" charset="-122"/>
              </a:rPr>
              <a:t>电路与电子技术</a:t>
            </a:r>
            <a:endParaRPr lang="zh-CN" altLang="en-US" sz="6600" dirty="0">
              <a:solidFill>
                <a:srgbClr val="EAEAEA"/>
              </a:solidFill>
              <a:latin typeface="华文中宋" panose="02010600040101010101" pitchFamily="2" charset="-122"/>
              <a:ea typeface="华文中宋" panose="02010600040101010101" pitchFamily="2" charset="-122"/>
            </a:endParaRPr>
          </a:p>
        </p:txBody>
      </p:sp>
      <p:sp>
        <p:nvSpPr>
          <p:cNvPr id="9" name="文本框 8"/>
          <p:cNvSpPr txBox="1"/>
          <p:nvPr userDrawn="1"/>
        </p:nvSpPr>
        <p:spPr>
          <a:xfrm>
            <a:off x="1216404" y="4406279"/>
            <a:ext cx="6711192" cy="523220"/>
          </a:xfrm>
          <a:prstGeom prst="rect">
            <a:avLst/>
          </a:prstGeom>
          <a:noFill/>
        </p:spPr>
        <p:txBody>
          <a:bodyPr wrap="square" rtlCol="0">
            <a:spAutoFit/>
          </a:bodyPr>
          <a:lstStyle/>
          <a:p>
            <a:pPr algn="ctr"/>
            <a:r>
              <a:rPr lang="zh-CN" altLang="en-US" sz="2800" dirty="0" smtClean="0">
                <a:solidFill>
                  <a:srgbClr val="EAEAEA"/>
                </a:solidFill>
                <a:latin typeface="华文中宋" panose="02010600040101010101" pitchFamily="2" charset="-122"/>
                <a:ea typeface="华文中宋" panose="02010600040101010101" pitchFamily="2" charset="-122"/>
              </a:rPr>
              <a:t>讲授：曾军</a:t>
            </a:r>
            <a:endParaRPr lang="zh-CN" altLang="en-US" sz="2800" dirty="0">
              <a:solidFill>
                <a:srgbClr val="EAEAEA"/>
              </a:solidFill>
              <a:latin typeface="华文中宋" panose="02010600040101010101" pitchFamily="2" charset="-122"/>
              <a:ea typeface="华文中宋" panose="02010600040101010101" pitchFamily="2" charset="-122"/>
            </a:endParaRPr>
          </a:p>
        </p:txBody>
      </p:sp>
      <p:sp>
        <p:nvSpPr>
          <p:cNvPr id="10" name="文本框 9"/>
          <p:cNvSpPr txBox="1"/>
          <p:nvPr userDrawn="1"/>
        </p:nvSpPr>
        <p:spPr>
          <a:xfrm>
            <a:off x="1216404" y="5256778"/>
            <a:ext cx="6711192" cy="523220"/>
          </a:xfrm>
          <a:prstGeom prst="rect">
            <a:avLst/>
          </a:prstGeom>
          <a:noFill/>
        </p:spPr>
        <p:txBody>
          <a:bodyPr wrap="square" rtlCol="0">
            <a:spAutoFit/>
          </a:bodyPr>
          <a:lstStyle/>
          <a:p>
            <a:pPr algn="ctr"/>
            <a:r>
              <a:rPr lang="zh-CN" altLang="en-US" sz="2800" dirty="0" smtClean="0">
                <a:solidFill>
                  <a:srgbClr val="EAEAEA"/>
                </a:solidFill>
                <a:latin typeface="华文中宋" panose="02010600040101010101" pitchFamily="2" charset="-122"/>
                <a:ea typeface="华文中宋" panose="02010600040101010101" pitchFamily="2" charset="-122"/>
              </a:rPr>
              <a:t>电力学院</a:t>
            </a:r>
            <a:endParaRPr lang="zh-CN" altLang="en-US" sz="2800" dirty="0">
              <a:solidFill>
                <a:srgbClr val="EAEAEA"/>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94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312697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44150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7004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404735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100013"/>
            <a:ext cx="8515350" cy="6276976"/>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75839144"/>
      </p:ext>
    </p:extLst>
  </p:cSld>
  <p:clrMapOvr>
    <a:masterClrMapping/>
  </p:clrMapOvr>
  <p:transition>
    <p:comb/>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13313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58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37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3942826" y="6492875"/>
            <a:ext cx="1233182"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177882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a:prstGeom prst="rect">
            <a:avLst/>
          </a:prstGeo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2" y="1681163"/>
            <a:ext cx="3887391" cy="823912"/>
          </a:xfrm>
          <a:prstGeom prst="rect">
            <a:avLst/>
          </a:prstGeo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单击此处编辑母版文本样式</a:t>
            </a:r>
          </a:p>
        </p:txBody>
      </p:sp>
      <p:sp>
        <p:nvSpPr>
          <p:cNvPr id="6" name="内容占位符 5"/>
          <p:cNvSpPr>
            <a:spLocks noGrp="1"/>
          </p:cNvSpPr>
          <p:nvPr>
            <p:ph sz="quarter" idx="4"/>
          </p:nvPr>
        </p:nvSpPr>
        <p:spPr>
          <a:xfrm>
            <a:off x="4629152" y="2505075"/>
            <a:ext cx="3887391"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272070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3726131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424125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1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30"/>
            <a:ext cx="4629150" cy="4873625"/>
          </a:xfrm>
          <a:prstGeom prst="rect">
            <a:avLst/>
          </a:prstGeo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smtClean="0"/>
              <a:t>单击此处编辑母版文本样式</a:t>
            </a:r>
          </a:p>
        </p:txBody>
      </p:sp>
      <p:sp>
        <p:nvSpPr>
          <p:cNvPr id="5" name="日期占位符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3613771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18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30"/>
            <a:ext cx="4629150" cy="4873625"/>
          </a:xfrm>
          <a:prstGeom prst="rect">
            <a:avLst/>
          </a:prstGeo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smtClean="0"/>
              <a:t>单击此处编辑母版文本样式</a:t>
            </a:r>
          </a:p>
        </p:txBody>
      </p:sp>
      <p:sp>
        <p:nvSpPr>
          <p:cNvPr id="5" name="日期占位符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2041038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7">
            <a:extLst>
              <a:ext uri="{BEBA8EAE-BF5A-486C-A8C5-ECC9F3942E4B}">
                <a14:imgProps xmlns:a14="http://schemas.microsoft.com/office/drawing/2010/main">
                  <a14:imgLayer r:embed="rId1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546" y="0"/>
            <a:ext cx="9144000" cy="6858000"/>
          </a:xfrm>
          <a:prstGeom prst="rect">
            <a:avLst/>
          </a:prstGeom>
        </p:spPr>
      </p:pic>
      <p:sp>
        <p:nvSpPr>
          <p:cNvPr id="3" name="文本框 2"/>
          <p:cNvSpPr txBox="1"/>
          <p:nvPr userDrawn="1"/>
        </p:nvSpPr>
        <p:spPr>
          <a:xfrm>
            <a:off x="7229742" y="50343"/>
            <a:ext cx="1914258" cy="369332"/>
          </a:xfrm>
          <a:prstGeom prst="rect">
            <a:avLst/>
          </a:prstGeom>
          <a:noFill/>
        </p:spPr>
        <p:txBody>
          <a:bodyPr wrap="square" rtlCol="0">
            <a:spAutoFit/>
          </a:bodyPr>
          <a:lstStyle/>
          <a:p>
            <a:pPr algn="ctr"/>
            <a:r>
              <a:rPr lang="zh-CN" altLang="en-US" sz="1800" b="0" dirty="0" smtClean="0">
                <a:solidFill>
                  <a:srgbClr val="006699"/>
                </a:solidFill>
                <a:latin typeface="华文中宋" panose="02010600040101010101" pitchFamily="2" charset="-122"/>
                <a:ea typeface="华文中宋" panose="02010600040101010101" pitchFamily="2" charset="-122"/>
              </a:rPr>
              <a:t>电路与电子技术</a:t>
            </a:r>
            <a:endParaRPr lang="zh-CN" altLang="en-US" sz="1800" b="0" dirty="0">
              <a:solidFill>
                <a:srgbClr val="006699"/>
              </a:solidFill>
              <a:latin typeface="华文中宋" panose="02010600040101010101" pitchFamily="2" charset="-122"/>
              <a:ea typeface="华文中宋" panose="02010600040101010101" pitchFamily="2" charset="-122"/>
            </a:endParaRPr>
          </a:p>
        </p:txBody>
      </p:sp>
      <p:cxnSp>
        <p:nvCxnSpPr>
          <p:cNvPr id="4" name="直接连接符 3"/>
          <p:cNvCxnSpPr/>
          <p:nvPr userDrawn="1"/>
        </p:nvCxnSpPr>
        <p:spPr>
          <a:xfrm>
            <a:off x="0" y="447566"/>
            <a:ext cx="9144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546" y="6583"/>
            <a:ext cx="1709159" cy="415644"/>
          </a:xfrm>
          <a:prstGeom prst="rect">
            <a:avLst/>
          </a:prstGeom>
        </p:spPr>
      </p:pic>
      <p:cxnSp>
        <p:nvCxnSpPr>
          <p:cNvPr id="6" name="直接连接符 5"/>
          <p:cNvCxnSpPr/>
          <p:nvPr userDrawn="1"/>
        </p:nvCxnSpPr>
        <p:spPr>
          <a:xfrm>
            <a:off x="0" y="465742"/>
            <a:ext cx="9144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动作按钮: 后退或前一项 7">
            <a:hlinkClick r:id="" action="ppaction://hlinkshowjump?jump=previousslide" highlightClick="1"/>
          </p:cNvPr>
          <p:cNvSpPr/>
          <p:nvPr userDrawn="1"/>
        </p:nvSpPr>
        <p:spPr>
          <a:xfrm>
            <a:off x="8111841" y="6585358"/>
            <a:ext cx="327171" cy="272642"/>
          </a:xfrm>
          <a:prstGeom prst="actionButtonBackPrevious">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动作按钮: 前进或下一项 8">
            <a:hlinkClick r:id="" action="ppaction://hlinkshowjump?jump=nextslide" highlightClick="1"/>
          </p:cNvPr>
          <p:cNvSpPr/>
          <p:nvPr userDrawn="1"/>
        </p:nvSpPr>
        <p:spPr>
          <a:xfrm>
            <a:off x="8447558" y="6585358"/>
            <a:ext cx="327170" cy="272642"/>
          </a:xfrm>
          <a:prstGeom prst="actionButtonForwardNext">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动作按钮: 结束 9">
            <a:hlinkClick r:id="" action="ppaction://hlinkshowjump?jump=lastslide" highlightClick="1"/>
          </p:cNvPr>
          <p:cNvSpPr/>
          <p:nvPr userDrawn="1"/>
        </p:nvSpPr>
        <p:spPr>
          <a:xfrm>
            <a:off x="8783274" y="6585358"/>
            <a:ext cx="327170" cy="272642"/>
          </a:xfrm>
          <a:prstGeom prst="actionButtonEnd">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动作按钮: 开始 10">
            <a:hlinkClick r:id="" action="ppaction://hlinkshowjump?jump=firstslide" highlightClick="1"/>
          </p:cNvPr>
          <p:cNvSpPr/>
          <p:nvPr userDrawn="1"/>
        </p:nvSpPr>
        <p:spPr>
          <a:xfrm>
            <a:off x="7776126" y="6585358"/>
            <a:ext cx="327169" cy="272642"/>
          </a:xfrm>
          <a:prstGeom prst="actionButtonBeginning">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6"/>
          <p:cNvSpPr>
            <a:spLocks noGrp="1"/>
          </p:cNvSpPr>
          <p:nvPr>
            <p:ph type="sldNum" sz="quarter" idx="4"/>
          </p:nvPr>
        </p:nvSpPr>
        <p:spPr>
          <a:xfrm>
            <a:off x="4280482" y="6493079"/>
            <a:ext cx="583035" cy="364921"/>
          </a:xfrm>
          <a:prstGeom prst="rect">
            <a:avLst/>
          </a:prstGeom>
        </p:spPr>
        <p:txBody>
          <a:bodyPr/>
          <a:lstStyle>
            <a:lvl1pPr algn="ctr">
              <a:defRPr sz="1600"/>
            </a:lvl1pPr>
          </a:lstStyle>
          <a:p>
            <a:fld id="{89045E0B-6A83-4EB6-8BF3-A1378D93F5C0}" type="slidenum">
              <a:rPr lang="zh-CN" altLang="en-US" smtClean="0"/>
              <a:pPr/>
              <a:t>‹#›</a:t>
            </a:fld>
            <a:endParaRPr lang="zh-CN" altLang="en-US"/>
          </a:p>
        </p:txBody>
      </p:sp>
    </p:spTree>
    <p:extLst>
      <p:ext uri="{BB962C8B-B14F-4D97-AF65-F5344CB8AC3E}">
        <p14:creationId xmlns:p14="http://schemas.microsoft.com/office/powerpoint/2010/main" val="312913547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hf hd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zh-CN"/>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33.emf"/><Relationship Id="rId7" Type="http://schemas.openxmlformats.org/officeDocument/2006/relationships/image" Target="../media/image30.e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18.bin"/><Relationship Id="rId11" Type="http://schemas.openxmlformats.org/officeDocument/2006/relationships/image" Target="../media/image32.emf"/><Relationship Id="rId5" Type="http://schemas.openxmlformats.org/officeDocument/2006/relationships/image" Target="../media/image29.e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31.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38.emf"/><Relationship Id="rId7" Type="http://schemas.openxmlformats.org/officeDocument/2006/relationships/image" Target="../media/image35.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22.bin"/><Relationship Id="rId11" Type="http://schemas.openxmlformats.org/officeDocument/2006/relationships/image" Target="../media/image37.emf"/><Relationship Id="rId5" Type="http://schemas.openxmlformats.org/officeDocument/2006/relationships/image" Target="../media/image34.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36.emf"/></Relationships>
</file>

<file path=ppt/slides/_rels/slide12.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30.bin"/><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3.emf"/><Relationship Id="rId2" Type="http://schemas.openxmlformats.org/officeDocument/2006/relationships/slideLayout" Target="../slideLayouts/slideLayout13.xml"/><Relationship Id="rId16" Type="http://schemas.openxmlformats.org/officeDocument/2006/relationships/image" Target="../media/image45.emf"/><Relationship Id="rId1" Type="http://schemas.openxmlformats.org/officeDocument/2006/relationships/vmlDrawing" Target="../drawings/vmlDrawing6.vml"/><Relationship Id="rId6" Type="http://schemas.openxmlformats.org/officeDocument/2006/relationships/image" Target="../media/image40.e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42.emf"/><Relationship Id="rId4" Type="http://schemas.openxmlformats.org/officeDocument/2006/relationships/image" Target="../media/image39.emf"/><Relationship Id="rId9" Type="http://schemas.openxmlformats.org/officeDocument/2006/relationships/oleObject" Target="../embeddings/oleObject28.bin"/><Relationship Id="rId14" Type="http://schemas.openxmlformats.org/officeDocument/2006/relationships/image" Target="../media/image44.emf"/></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emf"/></Relationships>
</file>

<file path=ppt/slides/_rels/slide15.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53.emf"/><Relationship Id="rId5" Type="http://schemas.openxmlformats.org/officeDocument/2006/relationships/oleObject" Target="../embeddings/oleObject33.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35.bin"/></Relationships>
</file>

<file path=ppt/slides/_rels/slide1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57.emf"/><Relationship Id="rId5" Type="http://schemas.openxmlformats.org/officeDocument/2006/relationships/oleObject" Target="../embeddings/oleObject37.bin"/><Relationship Id="rId4" Type="http://schemas.openxmlformats.org/officeDocument/2006/relationships/image" Target="../media/image56.emf"/></Relationships>
</file>

<file path=ppt/slides/_rels/slide1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4.xml"/><Relationship Id="rId1" Type="http://schemas.openxmlformats.org/officeDocument/2006/relationships/vmlDrawing" Target="../drawings/vmlDrawing9.vml"/><Relationship Id="rId4" Type="http://schemas.openxmlformats.org/officeDocument/2006/relationships/image" Target="../media/image62.emf"/></Relationships>
</file>

<file path=ppt/slides/_rels/slide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24.xml"/><Relationship Id="rId1" Type="http://schemas.openxmlformats.org/officeDocument/2006/relationships/slideLayout" Target="../slideLayouts/slideLayout13.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63.emf"/><Relationship Id="rId5" Type="http://schemas.openxmlformats.org/officeDocument/2006/relationships/oleObject" Target="../embeddings/oleObject41.bin"/><Relationship Id="rId4" Type="http://schemas.openxmlformats.org/officeDocument/2006/relationships/image" Target="../media/image62.emf"/></Relationships>
</file>

<file path=ppt/slides/_rels/slide21.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47.bin"/><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68.wmf"/><Relationship Id="rId2" Type="http://schemas.openxmlformats.org/officeDocument/2006/relationships/slideLayout" Target="../slideLayouts/slideLayout12.xml"/><Relationship Id="rId16" Type="http://schemas.openxmlformats.org/officeDocument/2006/relationships/image" Target="../media/image63.emf"/><Relationship Id="rId1" Type="http://schemas.openxmlformats.org/officeDocument/2006/relationships/vmlDrawing" Target="../drawings/vmlDrawing11.vml"/><Relationship Id="rId6" Type="http://schemas.openxmlformats.org/officeDocument/2006/relationships/image" Target="../media/image65.wmf"/><Relationship Id="rId11" Type="http://schemas.openxmlformats.org/officeDocument/2006/relationships/oleObject" Target="../embeddings/oleObject46.bin"/><Relationship Id="rId5" Type="http://schemas.openxmlformats.org/officeDocument/2006/relationships/oleObject" Target="../embeddings/oleObject43.bin"/><Relationship Id="rId15" Type="http://schemas.openxmlformats.org/officeDocument/2006/relationships/oleObject" Target="../embeddings/oleObject48.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45.bin"/><Relationship Id="rId14" Type="http://schemas.openxmlformats.org/officeDocument/2006/relationships/image" Target="../media/image62.emf"/></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62.emf"/><Relationship Id="rId5" Type="http://schemas.openxmlformats.org/officeDocument/2006/relationships/oleObject" Target="../embeddings/oleObject50.bin"/><Relationship Id="rId4" Type="http://schemas.openxmlformats.org/officeDocument/2006/relationships/image" Target="../media/image69.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71.emf"/><Relationship Id="rId5" Type="http://schemas.openxmlformats.org/officeDocument/2006/relationships/oleObject" Target="../embeddings/oleObject53.bin"/><Relationship Id="rId4" Type="http://schemas.openxmlformats.org/officeDocument/2006/relationships/image" Target="../media/image70.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image" Target="../media/image73.wmf"/><Relationship Id="rId5" Type="http://schemas.openxmlformats.org/officeDocument/2006/relationships/oleObject" Target="../embeddings/oleObject55.bin"/><Relationship Id="rId4" Type="http://schemas.openxmlformats.org/officeDocument/2006/relationships/image" Target="../media/image72.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2.xml"/><Relationship Id="rId1" Type="http://schemas.openxmlformats.org/officeDocument/2006/relationships/vmlDrawing" Target="../drawings/vmlDrawing15.vml"/><Relationship Id="rId5" Type="http://schemas.openxmlformats.org/officeDocument/2006/relationships/oleObject" Target="../embeddings/oleObject57.bin"/><Relationship Id="rId4" Type="http://schemas.openxmlformats.org/officeDocument/2006/relationships/image" Target="../media/image7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75.emf"/></Relationships>
</file>

<file path=ppt/slides/_rels/slide2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79.emf"/><Relationship Id="rId5" Type="http://schemas.openxmlformats.org/officeDocument/2006/relationships/oleObject" Target="../embeddings/oleObject60.bin"/><Relationship Id="rId4" Type="http://schemas.openxmlformats.org/officeDocument/2006/relationships/image" Target="../media/image78.emf"/><Relationship Id="rId9" Type="http://schemas.openxmlformats.org/officeDocument/2006/relationships/image" Target="../media/image8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2.bin"/><Relationship Id="rId7" Type="http://schemas.openxmlformats.org/officeDocument/2006/relationships/image" Target="../media/image81.emf"/><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image" Target="../media/image83.emf"/><Relationship Id="rId5" Type="http://schemas.openxmlformats.org/officeDocument/2006/relationships/oleObject" Target="../embeddings/oleObject63.bin"/><Relationship Id="rId4" Type="http://schemas.openxmlformats.org/officeDocument/2006/relationships/image" Target="../media/image8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5.xml"/><Relationship Id="rId1" Type="http://schemas.openxmlformats.org/officeDocument/2006/relationships/vmlDrawing" Target="../drawings/vmlDrawing19.vml"/><Relationship Id="rId4" Type="http://schemas.openxmlformats.org/officeDocument/2006/relationships/image" Target="../media/image8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84.emf"/></Relationships>
</file>

<file path=ppt/slides/_rels/slide3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86.wmf"/><Relationship Id="rId5" Type="http://schemas.openxmlformats.org/officeDocument/2006/relationships/oleObject" Target="../embeddings/oleObject67.bin"/><Relationship Id="rId10" Type="http://schemas.openxmlformats.org/officeDocument/2006/relationships/image" Target="../media/image88.wmf"/><Relationship Id="rId4" Type="http://schemas.openxmlformats.org/officeDocument/2006/relationships/image" Target="../media/image85.emf"/><Relationship Id="rId9" Type="http://schemas.openxmlformats.org/officeDocument/2006/relationships/oleObject" Target="../embeddings/oleObject69.bin"/></Relationships>
</file>

<file path=ppt/slides/_rels/slide33.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image" Target="../media/image93.wmf"/><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90.wmf"/><Relationship Id="rId11" Type="http://schemas.openxmlformats.org/officeDocument/2006/relationships/oleObject" Target="../embeddings/oleObject74.bin"/><Relationship Id="rId5" Type="http://schemas.openxmlformats.org/officeDocument/2006/relationships/oleObject" Target="../embeddings/oleObject71.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73.bin"/></Relationships>
</file>

<file path=ppt/slides/_rels/slide3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95.emf"/><Relationship Id="rId5" Type="http://schemas.openxmlformats.org/officeDocument/2006/relationships/oleObject" Target="../embeddings/oleObject76.bin"/><Relationship Id="rId10" Type="http://schemas.openxmlformats.org/officeDocument/2006/relationships/image" Target="../media/image97.emf"/><Relationship Id="rId4" Type="http://schemas.openxmlformats.org/officeDocument/2006/relationships/image" Target="../media/image94.emf"/><Relationship Id="rId9" Type="http://schemas.openxmlformats.org/officeDocument/2006/relationships/oleObject" Target="../embeddings/oleObject78.bin"/></Relationships>
</file>

<file path=ppt/slides/_rels/slide35.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84.bin"/><Relationship Id="rId18" Type="http://schemas.openxmlformats.org/officeDocument/2006/relationships/image" Target="../media/image105.wmf"/><Relationship Id="rId3" Type="http://schemas.openxmlformats.org/officeDocument/2006/relationships/oleObject" Target="../embeddings/oleObject79.bin"/><Relationship Id="rId21" Type="http://schemas.openxmlformats.org/officeDocument/2006/relationships/oleObject" Target="../embeddings/oleObject88.bin"/><Relationship Id="rId7" Type="http://schemas.openxmlformats.org/officeDocument/2006/relationships/oleObject" Target="../embeddings/oleObject81.bin"/><Relationship Id="rId12" Type="http://schemas.openxmlformats.org/officeDocument/2006/relationships/image" Target="../media/image102.wmf"/><Relationship Id="rId17" Type="http://schemas.openxmlformats.org/officeDocument/2006/relationships/oleObject" Target="../embeddings/oleObject86.bin"/><Relationship Id="rId25" Type="http://schemas.openxmlformats.org/officeDocument/2006/relationships/image" Target="../media/image109.emf"/><Relationship Id="rId2" Type="http://schemas.openxmlformats.org/officeDocument/2006/relationships/slideLayout" Target="../slideLayouts/slideLayout13.xml"/><Relationship Id="rId16" Type="http://schemas.openxmlformats.org/officeDocument/2006/relationships/image" Target="../media/image104.wmf"/><Relationship Id="rId20" Type="http://schemas.openxmlformats.org/officeDocument/2006/relationships/image" Target="../media/image106.wmf"/><Relationship Id="rId1" Type="http://schemas.openxmlformats.org/officeDocument/2006/relationships/vmlDrawing" Target="../drawings/vmlDrawing24.vml"/><Relationship Id="rId6" Type="http://schemas.openxmlformats.org/officeDocument/2006/relationships/image" Target="../media/image99.wmf"/><Relationship Id="rId11" Type="http://schemas.openxmlformats.org/officeDocument/2006/relationships/oleObject" Target="../embeddings/oleObject83.bin"/><Relationship Id="rId24" Type="http://schemas.openxmlformats.org/officeDocument/2006/relationships/image" Target="../media/image108.wmf"/><Relationship Id="rId5" Type="http://schemas.openxmlformats.org/officeDocument/2006/relationships/oleObject" Target="../embeddings/oleObject80.bin"/><Relationship Id="rId15" Type="http://schemas.openxmlformats.org/officeDocument/2006/relationships/oleObject" Target="../embeddings/oleObject85.bin"/><Relationship Id="rId23" Type="http://schemas.openxmlformats.org/officeDocument/2006/relationships/oleObject" Target="../embeddings/oleObject89.bin"/><Relationship Id="rId10" Type="http://schemas.openxmlformats.org/officeDocument/2006/relationships/image" Target="../media/image101.wmf"/><Relationship Id="rId19" Type="http://schemas.openxmlformats.org/officeDocument/2006/relationships/oleObject" Target="../embeddings/oleObject87.bin"/><Relationship Id="rId4" Type="http://schemas.openxmlformats.org/officeDocument/2006/relationships/image" Target="../media/image98.wmf"/><Relationship Id="rId9" Type="http://schemas.openxmlformats.org/officeDocument/2006/relationships/oleObject" Target="../embeddings/oleObject82.bin"/><Relationship Id="rId14" Type="http://schemas.openxmlformats.org/officeDocument/2006/relationships/image" Target="../media/image103.wmf"/><Relationship Id="rId22" Type="http://schemas.openxmlformats.org/officeDocument/2006/relationships/image" Target="../media/image107.wmf"/></Relationships>
</file>

<file path=ppt/slides/_rels/slide36.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oleObject" Target="../embeddings/oleObject95.bin"/><Relationship Id="rId18" Type="http://schemas.openxmlformats.org/officeDocument/2006/relationships/image" Target="../media/image117.wmf"/><Relationship Id="rId3" Type="http://schemas.openxmlformats.org/officeDocument/2006/relationships/oleObject" Target="../embeddings/oleObject90.bin"/><Relationship Id="rId21" Type="http://schemas.openxmlformats.org/officeDocument/2006/relationships/oleObject" Target="../embeddings/oleObject99.bin"/><Relationship Id="rId7" Type="http://schemas.openxmlformats.org/officeDocument/2006/relationships/oleObject" Target="../embeddings/oleObject92.bin"/><Relationship Id="rId12" Type="http://schemas.openxmlformats.org/officeDocument/2006/relationships/image" Target="../media/image114.wmf"/><Relationship Id="rId17" Type="http://schemas.openxmlformats.org/officeDocument/2006/relationships/oleObject" Target="../embeddings/oleObject97.bin"/><Relationship Id="rId2" Type="http://schemas.openxmlformats.org/officeDocument/2006/relationships/slideLayout" Target="../slideLayouts/slideLayout6.xml"/><Relationship Id="rId16" Type="http://schemas.openxmlformats.org/officeDocument/2006/relationships/image" Target="../media/image116.wmf"/><Relationship Id="rId20" Type="http://schemas.openxmlformats.org/officeDocument/2006/relationships/image" Target="../media/image118.wmf"/><Relationship Id="rId1" Type="http://schemas.openxmlformats.org/officeDocument/2006/relationships/vmlDrawing" Target="../drawings/vmlDrawing25.vml"/><Relationship Id="rId6" Type="http://schemas.openxmlformats.org/officeDocument/2006/relationships/image" Target="../media/image111.wmf"/><Relationship Id="rId11" Type="http://schemas.openxmlformats.org/officeDocument/2006/relationships/oleObject" Target="../embeddings/oleObject94.bin"/><Relationship Id="rId5" Type="http://schemas.openxmlformats.org/officeDocument/2006/relationships/oleObject" Target="../embeddings/oleObject91.bin"/><Relationship Id="rId15" Type="http://schemas.openxmlformats.org/officeDocument/2006/relationships/oleObject" Target="../embeddings/oleObject96.bin"/><Relationship Id="rId10" Type="http://schemas.openxmlformats.org/officeDocument/2006/relationships/image" Target="../media/image113.wmf"/><Relationship Id="rId19" Type="http://schemas.openxmlformats.org/officeDocument/2006/relationships/oleObject" Target="../embeddings/oleObject98.bin"/><Relationship Id="rId4" Type="http://schemas.openxmlformats.org/officeDocument/2006/relationships/image" Target="../media/image110.wmf"/><Relationship Id="rId9" Type="http://schemas.openxmlformats.org/officeDocument/2006/relationships/oleObject" Target="../embeddings/oleObject93.bin"/><Relationship Id="rId14" Type="http://schemas.openxmlformats.org/officeDocument/2006/relationships/image" Target="../media/image115.wmf"/><Relationship Id="rId22" Type="http://schemas.openxmlformats.org/officeDocument/2006/relationships/image" Target="../media/image119.emf"/></Relationships>
</file>

<file path=ppt/slides/_rels/slide37.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100.bin"/><Relationship Id="rId7" Type="http://schemas.openxmlformats.org/officeDocument/2006/relationships/oleObject" Target="../embeddings/oleObject102.bin"/><Relationship Id="rId12" Type="http://schemas.openxmlformats.org/officeDocument/2006/relationships/image" Target="../media/image123.wmf"/><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119.emf"/><Relationship Id="rId11" Type="http://schemas.openxmlformats.org/officeDocument/2006/relationships/oleObject" Target="../embeddings/oleObject104.bin"/><Relationship Id="rId5" Type="http://schemas.openxmlformats.org/officeDocument/2006/relationships/oleObject" Target="../embeddings/oleObject101.bin"/><Relationship Id="rId10" Type="http://schemas.openxmlformats.org/officeDocument/2006/relationships/image" Target="../media/image122.wmf"/><Relationship Id="rId4" Type="http://schemas.openxmlformats.org/officeDocument/2006/relationships/image" Target="../media/image120.wmf"/><Relationship Id="rId9" Type="http://schemas.openxmlformats.org/officeDocument/2006/relationships/oleObject" Target="../embeddings/oleObject103.bin"/></Relationships>
</file>

<file path=ppt/slides/_rels/slide38.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image" Target="../media/image124.wmf"/><Relationship Id="rId5" Type="http://schemas.openxmlformats.org/officeDocument/2006/relationships/oleObject" Target="../embeddings/oleObject106.bin"/><Relationship Id="rId10" Type="http://schemas.openxmlformats.org/officeDocument/2006/relationships/image" Target="../media/image126.wmf"/><Relationship Id="rId4" Type="http://schemas.openxmlformats.org/officeDocument/2006/relationships/image" Target="../media/image119.emf"/><Relationship Id="rId9" Type="http://schemas.openxmlformats.org/officeDocument/2006/relationships/oleObject" Target="../embeddings/oleObject108.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29.emf"/><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oleObject" Target="../embeddings/oleObject110.bin"/><Relationship Id="rId5" Type="http://schemas.openxmlformats.org/officeDocument/2006/relationships/image" Target="../media/image128.emf"/><Relationship Id="rId4" Type="http://schemas.openxmlformats.org/officeDocument/2006/relationships/oleObject" Target="../embeddings/oleObject109.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130.emf"/></Relationships>
</file>

<file path=ppt/slides/_rels/slide4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12.bin"/><Relationship Id="rId7" Type="http://schemas.openxmlformats.org/officeDocument/2006/relationships/image" Target="../media/image137.emf"/><Relationship Id="rId2" Type="http://schemas.openxmlformats.org/officeDocument/2006/relationships/slideLayout" Target="../slideLayouts/slideLayout15.xml"/><Relationship Id="rId1" Type="http://schemas.openxmlformats.org/officeDocument/2006/relationships/vmlDrawing" Target="../drawings/vmlDrawing30.vml"/><Relationship Id="rId6" Type="http://schemas.openxmlformats.org/officeDocument/2006/relationships/image" Target="../media/image136.wmf"/><Relationship Id="rId5" Type="http://schemas.openxmlformats.org/officeDocument/2006/relationships/oleObject" Target="../embeddings/oleObject113.bin"/><Relationship Id="rId4" Type="http://schemas.openxmlformats.org/officeDocument/2006/relationships/image" Target="../media/image135.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139.emf"/><Relationship Id="rId4" Type="http://schemas.openxmlformats.org/officeDocument/2006/relationships/image" Target="../media/image1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5.emf"/><Relationship Id="rId7" Type="http://schemas.openxmlformats.org/officeDocument/2006/relationships/image" Target="../media/image12.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3.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1.e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20.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7.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19.emf"/><Relationship Id="rId4" Type="http://schemas.openxmlformats.org/officeDocument/2006/relationships/image" Target="../media/image16.emf"/><Relationship Id="rId9"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oleObject" Target="../embeddings/oleObject15.bin"/><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6.emf"/><Relationship Id="rId2" Type="http://schemas.openxmlformats.org/officeDocument/2006/relationships/slideLayout" Target="../slideLayouts/slideLayout13.xml"/><Relationship Id="rId16" Type="http://schemas.openxmlformats.org/officeDocument/2006/relationships/image" Target="../media/image28.emf"/><Relationship Id="rId1" Type="http://schemas.openxmlformats.org/officeDocument/2006/relationships/vmlDrawing" Target="../drawings/vmlDrawing3.vml"/><Relationship Id="rId6" Type="http://schemas.openxmlformats.org/officeDocument/2006/relationships/image" Target="../media/image23.e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6.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13.bin"/><Relationship Id="rId14" Type="http://schemas.openxmlformats.org/officeDocument/2006/relationships/image" Target="../media/image2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03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1528" name="Picture 152" descr="图片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465" y="1457372"/>
            <a:ext cx="3903663"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Rectangle 2"/>
          <p:cNvSpPr>
            <a:spLocks noGrp="1" noChangeArrowheads="1"/>
          </p:cNvSpPr>
          <p:nvPr>
            <p:ph type="ctrTitle"/>
          </p:nvPr>
        </p:nvSpPr>
        <p:spPr bwMode="auto">
          <a:xfrm>
            <a:off x="584028" y="601709"/>
            <a:ext cx="6248400" cy="685800"/>
          </a:xfrm>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120000"/>
              </a:lnSpc>
              <a:defRPr/>
            </a:pPr>
            <a:r>
              <a:rPr lang="en-US" altLang="zh-CN" sz="3200" b="1" smtClean="0">
                <a:solidFill>
                  <a:srgbClr val="000099"/>
                </a:solidFill>
                <a:latin typeface="Times New Roman" panose="02020603050405020304" pitchFamily="18" charset="0"/>
                <a:cs typeface="Times New Roman" panose="02020603050405020304" pitchFamily="18" charset="0"/>
              </a:rPr>
              <a:t>18.1.2  </a:t>
            </a:r>
            <a:r>
              <a:rPr lang="zh-CN" altLang="en-US" sz="3200" b="1" smtClean="0">
                <a:solidFill>
                  <a:srgbClr val="000099"/>
                </a:solidFill>
                <a:latin typeface="Times New Roman" panose="02020603050405020304" pitchFamily="18" charset="0"/>
                <a:cs typeface="Times New Roman" panose="02020603050405020304" pitchFamily="18" charset="0"/>
              </a:rPr>
              <a:t>单相桥式整流电路</a:t>
            </a:r>
          </a:p>
        </p:txBody>
      </p:sp>
      <p:sp>
        <p:nvSpPr>
          <p:cNvPr id="101466" name="Rectangle 90"/>
          <p:cNvSpPr>
            <a:spLocks noGrp="1" noChangeArrowheads="1"/>
          </p:cNvSpPr>
          <p:nvPr>
            <p:ph type="subTitle" idx="1"/>
          </p:nvPr>
        </p:nvSpPr>
        <p:spPr bwMode="auto">
          <a:xfrm>
            <a:off x="584028" y="4121197"/>
            <a:ext cx="26670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E60000"/>
                </a:solidFill>
                <a:latin typeface="Times New Roman" panose="02020603050405020304" pitchFamily="18" charset="0"/>
                <a:cs typeface="Times New Roman" panose="02020603050405020304" pitchFamily="18" charset="0"/>
              </a:rPr>
              <a:t>2.  </a:t>
            </a:r>
            <a:r>
              <a:rPr lang="zh-CN" altLang="en-US" sz="2800" b="1" smtClean="0">
                <a:solidFill>
                  <a:srgbClr val="E60000"/>
                </a:solidFill>
                <a:latin typeface="Times New Roman" panose="02020603050405020304" pitchFamily="18" charset="0"/>
                <a:cs typeface="Times New Roman" panose="02020603050405020304" pitchFamily="18" charset="0"/>
              </a:rPr>
              <a:t>工作原理</a:t>
            </a:r>
          </a:p>
        </p:txBody>
      </p:sp>
      <p:sp>
        <p:nvSpPr>
          <p:cNvPr id="101467" name="Rectangle 91"/>
          <p:cNvSpPr>
            <a:spLocks noChangeArrowheads="1"/>
          </p:cNvSpPr>
          <p:nvPr/>
        </p:nvSpPr>
        <p:spPr bwMode="auto">
          <a:xfrm>
            <a:off x="633240" y="5210222"/>
            <a:ext cx="3962400" cy="1117600"/>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i="1">
                <a:latin typeface="Times New Roman" panose="02020603050405020304" pitchFamily="18" charset="0"/>
                <a:cs typeface="Times New Roman" panose="02020603050405020304" pitchFamily="18" charset="0"/>
              </a:rPr>
              <a:t>V</a:t>
            </a:r>
            <a:r>
              <a:rPr lang="en-US" altLang="zh-CN" sz="2800" b="1" baseline="-25000">
                <a:latin typeface="Times New Roman" panose="02020603050405020304" pitchFamily="18" charset="0"/>
                <a:cs typeface="Times New Roman" panose="02020603050405020304" pitchFamily="18" charset="0"/>
              </a:rPr>
              <a:t>a</a:t>
            </a:r>
            <a:r>
              <a:rPr lang="en-US" altLang="zh-CN" sz="2800" b="1">
                <a:latin typeface="Times New Roman" panose="02020603050405020304" pitchFamily="18" charset="0"/>
                <a:cs typeface="Times New Roman" panose="02020603050405020304" pitchFamily="18" charset="0"/>
              </a:rPr>
              <a:t>&gt;</a:t>
            </a:r>
            <a:r>
              <a:rPr lang="en-US" altLang="zh-CN" sz="2800" b="1" i="1">
                <a:latin typeface="Times New Roman" panose="02020603050405020304" pitchFamily="18" charset="0"/>
                <a:cs typeface="Times New Roman" panose="02020603050405020304" pitchFamily="18" charset="0"/>
              </a:rPr>
              <a:t>V</a:t>
            </a:r>
            <a:r>
              <a:rPr lang="en-US" altLang="zh-CN" sz="2800" b="1" baseline="-25000">
                <a:latin typeface="Times New Roman" panose="02020603050405020304" pitchFamily="18" charset="0"/>
                <a:cs typeface="Times New Roman" panose="02020603050405020304" pitchFamily="18" charset="0"/>
              </a:rPr>
              <a:t>b</a:t>
            </a:r>
            <a:r>
              <a:rPr lang="zh-CN" altLang="en-US" sz="2800" b="1">
                <a:latin typeface="Times New Roman" panose="02020603050405020304" pitchFamily="18" charset="0"/>
                <a:cs typeface="Times New Roman" panose="02020603050405020304" pitchFamily="18" charset="0"/>
              </a:rPr>
              <a:t>，</a:t>
            </a:r>
            <a:r>
              <a:rPr lang="zh-CN" altLang="zh-CN" sz="2800" b="1">
                <a:latin typeface="Times New Roman" panose="02020603050405020304" pitchFamily="18" charset="0"/>
                <a:cs typeface="Times New Roman" panose="02020603050405020304" pitchFamily="18" charset="0"/>
              </a:rPr>
              <a:t>二极管 </a:t>
            </a:r>
            <a:r>
              <a:rPr lang="en-US" altLang="zh-CN" sz="2800" b="1">
                <a:latin typeface="Times New Roman" panose="02020603050405020304" pitchFamily="18" charset="0"/>
                <a:cs typeface="Times New Roman" panose="02020603050405020304" pitchFamily="18" charset="0"/>
              </a:rPr>
              <a:t>D</a:t>
            </a:r>
            <a:r>
              <a:rPr lang="en-US" altLang="zh-CN" sz="2800" b="1" baseline="-25000">
                <a:latin typeface="Times New Roman" panose="02020603050405020304" pitchFamily="18" charset="0"/>
                <a:cs typeface="Times New Roman" panose="02020603050405020304" pitchFamily="18" charset="0"/>
              </a:rPr>
              <a:t>1</a:t>
            </a: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D</a:t>
            </a:r>
            <a:r>
              <a:rPr lang="en-US" altLang="zh-CN" sz="2800" b="1" baseline="-25000">
                <a:latin typeface="Times New Roman" panose="02020603050405020304" pitchFamily="18" charset="0"/>
                <a:cs typeface="Times New Roman" panose="02020603050405020304" pitchFamily="18" charset="0"/>
              </a:rPr>
              <a:t>3</a:t>
            </a:r>
            <a:r>
              <a:rPr lang="en-US" altLang="zh-CN" sz="2800" b="1">
                <a:latin typeface="Times New Roman" panose="02020603050405020304" pitchFamily="18" charset="0"/>
                <a:cs typeface="Times New Roman" panose="02020603050405020304" pitchFamily="18" charset="0"/>
              </a:rPr>
              <a:t> </a:t>
            </a:r>
            <a:r>
              <a:rPr lang="zh-CN" altLang="zh-CN" sz="2800" b="1">
                <a:latin typeface="Times New Roman" panose="02020603050405020304" pitchFamily="18" charset="0"/>
                <a:cs typeface="Times New Roman" panose="02020603050405020304" pitchFamily="18" charset="0"/>
              </a:rPr>
              <a:t>导通， </a:t>
            </a:r>
            <a:r>
              <a:rPr lang="en-US" altLang="zh-CN" sz="2800" b="1">
                <a:latin typeface="Times New Roman" panose="02020603050405020304" pitchFamily="18" charset="0"/>
                <a:cs typeface="Times New Roman" panose="02020603050405020304" pitchFamily="18" charset="0"/>
              </a:rPr>
              <a:t>D</a:t>
            </a:r>
            <a:r>
              <a:rPr lang="en-US" altLang="zh-CN" sz="2800" b="1" baseline="-25000">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D</a:t>
            </a:r>
            <a:r>
              <a:rPr lang="en-US" altLang="zh-CN" sz="2800" b="1" baseline="-25000">
                <a:latin typeface="Times New Roman" panose="02020603050405020304" pitchFamily="18" charset="0"/>
                <a:cs typeface="Times New Roman" panose="02020603050405020304" pitchFamily="18" charset="0"/>
              </a:rPr>
              <a:t>4</a:t>
            </a:r>
            <a:r>
              <a:rPr lang="en-US" altLang="zh-CN" sz="2800" b="1">
                <a:latin typeface="Times New Roman" panose="02020603050405020304" pitchFamily="18" charset="0"/>
                <a:cs typeface="Times New Roman" panose="02020603050405020304" pitchFamily="18" charset="0"/>
              </a:rPr>
              <a:t> </a:t>
            </a:r>
            <a:r>
              <a:rPr lang="zh-CN" altLang="zh-CN" sz="2800" b="1">
                <a:latin typeface="Times New Roman" panose="02020603050405020304" pitchFamily="18" charset="0"/>
                <a:cs typeface="Times New Roman" panose="02020603050405020304" pitchFamily="18" charset="0"/>
              </a:rPr>
              <a:t>截止 。</a:t>
            </a:r>
            <a:endParaRPr lang="zh-CN" altLang="en-US" sz="2800" b="1">
              <a:latin typeface="Times New Roman" panose="02020603050405020304" pitchFamily="18" charset="0"/>
              <a:cs typeface="Times New Roman" panose="02020603050405020304" pitchFamily="18" charset="0"/>
            </a:endParaRPr>
          </a:p>
        </p:txBody>
      </p:sp>
      <p:sp>
        <p:nvSpPr>
          <p:cNvPr id="101468" name="Rectangle 92"/>
          <p:cNvSpPr>
            <a:spLocks noChangeArrowheads="1"/>
          </p:cNvSpPr>
          <p:nvPr/>
        </p:nvSpPr>
        <p:spPr bwMode="auto">
          <a:xfrm>
            <a:off x="5433840" y="1216072"/>
            <a:ext cx="2514600" cy="457200"/>
          </a:xfrm>
          <a:prstGeom prst="rect">
            <a:avLst/>
          </a:prstGeom>
          <a:noFill/>
          <a:ln w="9525">
            <a:noFill/>
            <a:miter lim="800000"/>
            <a:headEnd/>
            <a:tailEnd/>
          </a:ln>
          <a:effectLst/>
        </p:spPr>
        <p:txBody>
          <a:bodyPr/>
          <a:lstStyle/>
          <a:p>
            <a:pPr eaLnBrk="1" hangingPunct="1">
              <a:spcBef>
                <a:spcPct val="20000"/>
              </a:spcBef>
              <a:defRPr/>
            </a:pPr>
            <a:r>
              <a:rPr lang="en-US" altLang="zh-CN" sz="2800" b="1">
                <a:solidFill>
                  <a:srgbClr val="E60000"/>
                </a:solidFill>
                <a:latin typeface="Times New Roman" panose="02020603050405020304" pitchFamily="18" charset="0"/>
                <a:cs typeface="Times New Roman" panose="02020603050405020304" pitchFamily="18" charset="0"/>
              </a:rPr>
              <a:t>3.  </a:t>
            </a:r>
            <a:r>
              <a:rPr lang="zh-CN" altLang="en-US" sz="2800" b="1">
                <a:solidFill>
                  <a:srgbClr val="E60000"/>
                </a:solidFill>
                <a:latin typeface="Times New Roman" panose="02020603050405020304" pitchFamily="18" charset="0"/>
                <a:cs typeface="Times New Roman" panose="02020603050405020304" pitchFamily="18" charset="0"/>
              </a:rPr>
              <a:t>工作波形</a:t>
            </a:r>
          </a:p>
        </p:txBody>
      </p:sp>
      <p:sp>
        <p:nvSpPr>
          <p:cNvPr id="101469" name="Rectangle 93"/>
          <p:cNvSpPr>
            <a:spLocks noChangeArrowheads="1"/>
          </p:cNvSpPr>
          <p:nvPr/>
        </p:nvSpPr>
        <p:spPr bwMode="auto">
          <a:xfrm>
            <a:off x="5657678" y="5451522"/>
            <a:ext cx="69056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pPr>
            <a:r>
              <a:rPr lang="en-US" altLang="zh-CN" b="1" i="1">
                <a:solidFill>
                  <a:srgbClr val="CC0000"/>
                </a:solidFill>
                <a:ea typeface="楷体_GB2312" pitchFamily="49" charset="-122"/>
                <a:cs typeface="Times New Roman" panose="02020603050405020304" pitchFamily="18" charset="0"/>
              </a:rPr>
              <a:t>u</a:t>
            </a:r>
            <a:r>
              <a:rPr lang="en-US" altLang="zh-CN" b="1" baseline="-25000">
                <a:solidFill>
                  <a:srgbClr val="CC0000"/>
                </a:solidFill>
                <a:ea typeface="楷体_GB2312" pitchFamily="49" charset="-122"/>
                <a:cs typeface="Times New Roman" panose="02020603050405020304" pitchFamily="18" charset="0"/>
              </a:rPr>
              <a:t>D2</a:t>
            </a:r>
            <a:r>
              <a:rPr lang="en-US" altLang="zh-CN" b="1" i="1">
                <a:solidFill>
                  <a:srgbClr val="CC0000"/>
                </a:solidFill>
                <a:ea typeface="楷体_GB2312" pitchFamily="49" charset="-122"/>
                <a:cs typeface="Times New Roman" panose="02020603050405020304" pitchFamily="18" charset="0"/>
              </a:rPr>
              <a:t>u</a:t>
            </a:r>
            <a:r>
              <a:rPr lang="en-US" altLang="zh-CN" b="1" baseline="-25000">
                <a:solidFill>
                  <a:srgbClr val="CC0000"/>
                </a:solidFill>
                <a:ea typeface="楷体_GB2312" pitchFamily="49" charset="-122"/>
                <a:cs typeface="Times New Roman" panose="02020603050405020304" pitchFamily="18" charset="0"/>
              </a:rPr>
              <a:t>D4</a:t>
            </a:r>
            <a:endParaRPr lang="en-US" altLang="zh-CN" b="1" i="1" baseline="-25000">
              <a:solidFill>
                <a:srgbClr val="CC0000"/>
              </a:solidFill>
              <a:ea typeface="楷体_GB2312" pitchFamily="49" charset="-122"/>
              <a:cs typeface="Times New Roman" panose="02020603050405020304" pitchFamily="18" charset="0"/>
            </a:endParaRPr>
          </a:p>
        </p:txBody>
      </p:sp>
      <p:sp>
        <p:nvSpPr>
          <p:cNvPr id="101470" name="Rectangle 94"/>
          <p:cNvSpPr>
            <a:spLocks noChangeArrowheads="1"/>
          </p:cNvSpPr>
          <p:nvPr/>
        </p:nvSpPr>
        <p:spPr bwMode="auto">
          <a:xfrm>
            <a:off x="569740" y="1230359"/>
            <a:ext cx="2273300" cy="519113"/>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1. </a:t>
            </a:r>
            <a:r>
              <a:rPr lang="zh-CN" altLang="en-US" sz="2800" b="1">
                <a:solidFill>
                  <a:srgbClr val="E60000"/>
                </a:solidFill>
                <a:latin typeface="Times New Roman" panose="02020603050405020304" pitchFamily="18" charset="0"/>
                <a:cs typeface="Times New Roman" panose="02020603050405020304" pitchFamily="18" charset="0"/>
              </a:rPr>
              <a:t>电路结构</a:t>
            </a:r>
          </a:p>
        </p:txBody>
      </p:sp>
      <p:sp>
        <p:nvSpPr>
          <p:cNvPr id="101471" name="Rectangle 95"/>
          <p:cNvSpPr>
            <a:spLocks noChangeArrowheads="1"/>
          </p:cNvSpPr>
          <p:nvPr/>
        </p:nvSpPr>
        <p:spPr bwMode="auto">
          <a:xfrm>
            <a:off x="3793953" y="2160634"/>
            <a:ext cx="496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FF3300"/>
                </a:solidFill>
                <a:cs typeface="Times New Roman" panose="02020603050405020304" pitchFamily="18" charset="0"/>
                <a:sym typeface="Symbol" panose="05050102010706020507" pitchFamily="18" charset="2"/>
              </a:rPr>
              <a:t></a:t>
            </a:r>
          </a:p>
        </p:txBody>
      </p:sp>
      <p:sp>
        <p:nvSpPr>
          <p:cNvPr id="101472" name="Oval 96"/>
          <p:cNvSpPr>
            <a:spLocks noChangeArrowheads="1"/>
          </p:cNvSpPr>
          <p:nvPr/>
        </p:nvSpPr>
        <p:spPr bwMode="auto">
          <a:xfrm flipV="1">
            <a:off x="3909840" y="3273472"/>
            <a:ext cx="304800" cy="30480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600" b="1">
                <a:solidFill>
                  <a:srgbClr val="FF3300"/>
                </a:solidFill>
                <a:ea typeface="楷体_GB2312" pitchFamily="49" charset="-122"/>
                <a:cs typeface="Times New Roman" panose="02020603050405020304" pitchFamily="18" charset="0"/>
              </a:rPr>
              <a:t>－</a:t>
            </a:r>
          </a:p>
        </p:txBody>
      </p:sp>
      <p:sp>
        <p:nvSpPr>
          <p:cNvPr id="101473" name="Freeform 97"/>
          <p:cNvSpPr>
            <a:spLocks/>
          </p:cNvSpPr>
          <p:nvPr/>
        </p:nvSpPr>
        <p:spPr bwMode="auto">
          <a:xfrm flipV="1">
            <a:off x="5664028" y="3775122"/>
            <a:ext cx="485775"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474" name="Freeform 98"/>
          <p:cNvSpPr>
            <a:spLocks/>
          </p:cNvSpPr>
          <p:nvPr/>
        </p:nvSpPr>
        <p:spPr bwMode="auto">
          <a:xfrm flipV="1">
            <a:off x="6638753" y="3775122"/>
            <a:ext cx="485775"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475" name="Freeform 99"/>
          <p:cNvSpPr>
            <a:spLocks/>
          </p:cNvSpPr>
          <p:nvPr/>
        </p:nvSpPr>
        <p:spPr bwMode="auto">
          <a:xfrm flipV="1">
            <a:off x="7613478" y="3775122"/>
            <a:ext cx="485775"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476" name="Freeform 100"/>
          <p:cNvSpPr>
            <a:spLocks/>
          </p:cNvSpPr>
          <p:nvPr/>
        </p:nvSpPr>
        <p:spPr bwMode="auto">
          <a:xfrm>
            <a:off x="5664028" y="4994322"/>
            <a:ext cx="487362"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477" name="Freeform 101"/>
          <p:cNvSpPr>
            <a:spLocks/>
          </p:cNvSpPr>
          <p:nvPr/>
        </p:nvSpPr>
        <p:spPr bwMode="auto">
          <a:xfrm>
            <a:off x="6637165" y="4994322"/>
            <a:ext cx="487363"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478" name="Freeform 102"/>
          <p:cNvSpPr>
            <a:spLocks/>
          </p:cNvSpPr>
          <p:nvPr/>
        </p:nvSpPr>
        <p:spPr bwMode="auto">
          <a:xfrm>
            <a:off x="7610303" y="4994322"/>
            <a:ext cx="488950"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2" name="Group 103"/>
          <p:cNvGrpSpPr>
            <a:grpSpLocks/>
          </p:cNvGrpSpPr>
          <p:nvPr/>
        </p:nvGrpSpPr>
        <p:grpSpPr bwMode="auto">
          <a:xfrm>
            <a:off x="6154565" y="2708322"/>
            <a:ext cx="1951038" cy="2286000"/>
            <a:chOff x="3744" y="1920"/>
            <a:chExt cx="1536" cy="1440"/>
          </a:xfrm>
        </p:grpSpPr>
        <p:sp>
          <p:nvSpPr>
            <p:cNvPr id="11324" name="Line 104"/>
            <p:cNvSpPr>
              <a:spLocks noChangeShapeType="1"/>
            </p:cNvSpPr>
            <p:nvPr/>
          </p:nvSpPr>
          <p:spPr bwMode="auto">
            <a:xfrm>
              <a:off x="3744"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25" name="Line 105"/>
            <p:cNvSpPr>
              <a:spLocks noChangeShapeType="1"/>
            </p:cNvSpPr>
            <p:nvPr/>
          </p:nvSpPr>
          <p:spPr bwMode="auto">
            <a:xfrm>
              <a:off x="4128"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26" name="Line 106"/>
            <p:cNvSpPr>
              <a:spLocks noChangeShapeType="1"/>
            </p:cNvSpPr>
            <p:nvPr/>
          </p:nvSpPr>
          <p:spPr bwMode="auto">
            <a:xfrm>
              <a:off x="4512"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27" name="Line 107"/>
            <p:cNvSpPr>
              <a:spLocks noChangeShapeType="1"/>
            </p:cNvSpPr>
            <p:nvPr/>
          </p:nvSpPr>
          <p:spPr bwMode="auto">
            <a:xfrm>
              <a:off x="4896"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28" name="Line 108"/>
            <p:cNvSpPr>
              <a:spLocks noChangeShapeType="1"/>
            </p:cNvSpPr>
            <p:nvPr/>
          </p:nvSpPr>
          <p:spPr bwMode="auto">
            <a:xfrm>
              <a:off x="5280"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3" name="Group 109"/>
          <p:cNvGrpSpPr>
            <a:grpSpLocks/>
          </p:cNvGrpSpPr>
          <p:nvPr/>
        </p:nvGrpSpPr>
        <p:grpSpPr bwMode="auto">
          <a:xfrm>
            <a:off x="5162378" y="3089322"/>
            <a:ext cx="3543300" cy="2590800"/>
            <a:chOff x="2962" y="2160"/>
            <a:chExt cx="2791" cy="1632"/>
          </a:xfrm>
        </p:grpSpPr>
        <p:sp>
          <p:nvSpPr>
            <p:cNvPr id="11315" name="Line 110"/>
            <p:cNvSpPr>
              <a:spLocks noChangeShapeType="1"/>
            </p:cNvSpPr>
            <p:nvPr/>
          </p:nvSpPr>
          <p:spPr bwMode="auto">
            <a:xfrm flipV="1">
              <a:off x="3357" y="3168"/>
              <a:ext cx="0" cy="624"/>
            </a:xfrm>
            <a:prstGeom prst="line">
              <a:avLst/>
            </a:prstGeom>
            <a:noFill/>
            <a:ln w="2857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16" name="Line 111"/>
            <p:cNvSpPr>
              <a:spLocks noChangeShapeType="1"/>
            </p:cNvSpPr>
            <p:nvPr/>
          </p:nvSpPr>
          <p:spPr bwMode="auto">
            <a:xfrm>
              <a:off x="3357" y="3360"/>
              <a:ext cx="2208" cy="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11317" name="Group 112"/>
            <p:cNvGrpSpPr>
              <a:grpSpLocks/>
            </p:cNvGrpSpPr>
            <p:nvPr/>
          </p:nvGrpSpPr>
          <p:grpSpPr bwMode="auto">
            <a:xfrm>
              <a:off x="3357" y="2400"/>
              <a:ext cx="2160" cy="722"/>
              <a:chOff x="3357" y="2400"/>
              <a:chExt cx="2160" cy="722"/>
            </a:xfrm>
          </p:grpSpPr>
          <p:sp>
            <p:nvSpPr>
              <p:cNvPr id="11322" name="Line 113"/>
              <p:cNvSpPr>
                <a:spLocks noChangeShapeType="1"/>
              </p:cNvSpPr>
              <p:nvPr/>
            </p:nvSpPr>
            <p:spPr bwMode="auto">
              <a:xfrm flipV="1">
                <a:off x="3357" y="2400"/>
                <a:ext cx="0" cy="722"/>
              </a:xfrm>
              <a:prstGeom prst="line">
                <a:avLst/>
              </a:prstGeom>
              <a:noFill/>
              <a:ln w="2857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23" name="Line 114"/>
              <p:cNvSpPr>
                <a:spLocks noChangeShapeType="1"/>
              </p:cNvSpPr>
              <p:nvPr/>
            </p:nvSpPr>
            <p:spPr bwMode="auto">
              <a:xfrm>
                <a:off x="3357" y="2914"/>
                <a:ext cx="2160" cy="8"/>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11318" name="Text Box 115"/>
            <p:cNvSpPr txBox="1">
              <a:spLocks noChangeArrowheads="1"/>
            </p:cNvSpPr>
            <p:nvPr/>
          </p:nvSpPr>
          <p:spPr bwMode="auto">
            <a:xfrm>
              <a:off x="3001" y="216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ea typeface="楷体_GB2312" pitchFamily="49" charset="-122"/>
                  <a:cs typeface="Times New Roman" panose="02020603050405020304" pitchFamily="18" charset="0"/>
                </a:rPr>
                <a:t>u</a:t>
              </a:r>
              <a:r>
                <a:rPr lang="en-US" altLang="zh-CN" sz="2800" b="1" baseline="-25000">
                  <a:ea typeface="楷体_GB2312" pitchFamily="49" charset="-122"/>
                  <a:cs typeface="Times New Roman" panose="02020603050405020304" pitchFamily="18" charset="0"/>
                </a:rPr>
                <a:t>o</a:t>
              </a:r>
              <a:endParaRPr lang="en-US" altLang="zh-CN" sz="2800" b="1">
                <a:ea typeface="楷体_GB2312" pitchFamily="49" charset="-122"/>
                <a:cs typeface="Times New Roman" panose="02020603050405020304" pitchFamily="18" charset="0"/>
              </a:endParaRPr>
            </a:p>
          </p:txBody>
        </p:sp>
        <p:sp>
          <p:nvSpPr>
            <p:cNvPr id="11319" name="Rectangle 116"/>
            <p:cNvSpPr>
              <a:spLocks noChangeArrowheads="1"/>
            </p:cNvSpPr>
            <p:nvPr/>
          </p:nvSpPr>
          <p:spPr bwMode="auto">
            <a:xfrm>
              <a:off x="2962" y="2976"/>
              <a:ext cx="4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rPr>
                <a:t>u</a:t>
              </a:r>
              <a:r>
                <a:rPr lang="en-US" altLang="zh-CN" sz="2800" b="1" baseline="-25000">
                  <a:ea typeface="楷体_GB2312" pitchFamily="49" charset="-122"/>
                  <a:cs typeface="Times New Roman" panose="02020603050405020304" pitchFamily="18" charset="0"/>
                </a:rPr>
                <a:t>D</a:t>
              </a:r>
            </a:p>
          </p:txBody>
        </p:sp>
        <p:sp>
          <p:nvSpPr>
            <p:cNvPr id="11320" name="Rectangle 117"/>
            <p:cNvSpPr>
              <a:spLocks noChangeArrowheads="1"/>
            </p:cNvSpPr>
            <p:nvPr/>
          </p:nvSpPr>
          <p:spPr bwMode="auto">
            <a:xfrm>
              <a:off x="5334" y="283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sym typeface="Symbol" panose="05050102010706020507" pitchFamily="18" charset="2"/>
                </a:rPr>
                <a:t>t</a:t>
              </a:r>
            </a:p>
          </p:txBody>
        </p:sp>
        <p:sp>
          <p:nvSpPr>
            <p:cNvPr id="11321" name="Rectangle 118"/>
            <p:cNvSpPr>
              <a:spLocks noChangeArrowheads="1"/>
            </p:cNvSpPr>
            <p:nvPr/>
          </p:nvSpPr>
          <p:spPr bwMode="auto">
            <a:xfrm>
              <a:off x="5338" y="331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sym typeface="Symbol" panose="05050102010706020507" pitchFamily="18" charset="2"/>
                </a:rPr>
                <a:t>t</a:t>
              </a:r>
            </a:p>
          </p:txBody>
        </p:sp>
      </p:grpSp>
      <p:sp>
        <p:nvSpPr>
          <p:cNvPr id="101495" name="Line 119"/>
          <p:cNvSpPr>
            <a:spLocks noChangeShapeType="1"/>
          </p:cNvSpPr>
          <p:nvPr/>
        </p:nvSpPr>
        <p:spPr bwMode="auto">
          <a:xfrm>
            <a:off x="1665115" y="2776584"/>
            <a:ext cx="685800" cy="68580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496" name="Line 120"/>
          <p:cNvSpPr>
            <a:spLocks noChangeShapeType="1"/>
          </p:cNvSpPr>
          <p:nvPr/>
        </p:nvSpPr>
        <p:spPr bwMode="auto">
          <a:xfrm>
            <a:off x="1014240" y="3425872"/>
            <a:ext cx="1371600" cy="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497" name="Line 121"/>
          <p:cNvSpPr>
            <a:spLocks noChangeShapeType="1"/>
          </p:cNvSpPr>
          <p:nvPr/>
        </p:nvSpPr>
        <p:spPr bwMode="auto">
          <a:xfrm>
            <a:off x="1014240" y="2130472"/>
            <a:ext cx="1371600" cy="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498" name="Line 122"/>
          <p:cNvSpPr>
            <a:spLocks noChangeShapeType="1"/>
          </p:cNvSpPr>
          <p:nvPr/>
        </p:nvSpPr>
        <p:spPr bwMode="auto">
          <a:xfrm>
            <a:off x="2347740" y="2149522"/>
            <a:ext cx="685800" cy="68580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499" name="Line 123"/>
          <p:cNvSpPr>
            <a:spLocks noChangeShapeType="1"/>
          </p:cNvSpPr>
          <p:nvPr/>
        </p:nvSpPr>
        <p:spPr bwMode="auto">
          <a:xfrm flipV="1">
            <a:off x="3014490" y="2130472"/>
            <a:ext cx="0" cy="68580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5" name="Group 124"/>
          <p:cNvGrpSpPr>
            <a:grpSpLocks/>
          </p:cNvGrpSpPr>
          <p:nvPr/>
        </p:nvGrpSpPr>
        <p:grpSpPr bwMode="auto">
          <a:xfrm>
            <a:off x="3014490" y="2130472"/>
            <a:ext cx="795338" cy="0"/>
            <a:chOff x="1728" y="1344"/>
            <a:chExt cx="864" cy="0"/>
          </a:xfrm>
        </p:grpSpPr>
        <p:sp>
          <p:nvSpPr>
            <p:cNvPr id="11313" name="Line 125"/>
            <p:cNvSpPr>
              <a:spLocks noChangeShapeType="1"/>
            </p:cNvSpPr>
            <p:nvPr/>
          </p:nvSpPr>
          <p:spPr bwMode="auto">
            <a:xfrm flipV="1">
              <a:off x="2160" y="1344"/>
              <a:ext cx="432" cy="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14" name="Line 126"/>
            <p:cNvSpPr>
              <a:spLocks noChangeShapeType="1"/>
            </p:cNvSpPr>
            <p:nvPr/>
          </p:nvSpPr>
          <p:spPr bwMode="auto">
            <a:xfrm>
              <a:off x="1728" y="1344"/>
              <a:ext cx="432" cy="0"/>
            </a:xfrm>
            <a:prstGeom prst="line">
              <a:avLst/>
            </a:prstGeom>
            <a:noFill/>
            <a:ln w="57150">
              <a:solidFill>
                <a:srgbClr val="008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6" name="Group 127"/>
          <p:cNvGrpSpPr>
            <a:grpSpLocks/>
          </p:cNvGrpSpPr>
          <p:nvPr/>
        </p:nvGrpSpPr>
        <p:grpSpPr bwMode="auto">
          <a:xfrm>
            <a:off x="3795540" y="2130472"/>
            <a:ext cx="0" cy="1752600"/>
            <a:chOff x="2592" y="1344"/>
            <a:chExt cx="0" cy="1104"/>
          </a:xfrm>
        </p:grpSpPr>
        <p:sp>
          <p:nvSpPr>
            <p:cNvPr id="11311" name="Line 128"/>
            <p:cNvSpPr>
              <a:spLocks noChangeShapeType="1"/>
            </p:cNvSpPr>
            <p:nvPr/>
          </p:nvSpPr>
          <p:spPr bwMode="auto">
            <a:xfrm>
              <a:off x="2592" y="1968"/>
              <a:ext cx="0" cy="48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12" name="Line 129"/>
            <p:cNvSpPr>
              <a:spLocks noChangeShapeType="1"/>
            </p:cNvSpPr>
            <p:nvPr/>
          </p:nvSpPr>
          <p:spPr bwMode="auto">
            <a:xfrm>
              <a:off x="2592" y="1344"/>
              <a:ext cx="0" cy="672"/>
            </a:xfrm>
            <a:prstGeom prst="line">
              <a:avLst/>
            </a:prstGeom>
            <a:noFill/>
            <a:ln w="57150">
              <a:solidFill>
                <a:srgbClr val="008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101506" name="Line 130"/>
          <p:cNvSpPr>
            <a:spLocks noChangeShapeType="1"/>
          </p:cNvSpPr>
          <p:nvPr/>
        </p:nvSpPr>
        <p:spPr bwMode="auto">
          <a:xfrm>
            <a:off x="1665115" y="2740072"/>
            <a:ext cx="0" cy="114300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7" name="Group 131"/>
          <p:cNvGrpSpPr>
            <a:grpSpLocks/>
          </p:cNvGrpSpPr>
          <p:nvPr/>
        </p:nvGrpSpPr>
        <p:grpSpPr bwMode="auto">
          <a:xfrm>
            <a:off x="1665115" y="3883072"/>
            <a:ext cx="2130425" cy="0"/>
            <a:chOff x="864" y="2448"/>
            <a:chExt cx="1728" cy="0"/>
          </a:xfrm>
        </p:grpSpPr>
        <p:sp>
          <p:nvSpPr>
            <p:cNvPr id="11309" name="Line 132"/>
            <p:cNvSpPr>
              <a:spLocks noChangeShapeType="1"/>
            </p:cNvSpPr>
            <p:nvPr/>
          </p:nvSpPr>
          <p:spPr bwMode="auto">
            <a:xfrm flipH="1">
              <a:off x="864" y="2448"/>
              <a:ext cx="864" cy="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10" name="Line 133"/>
            <p:cNvSpPr>
              <a:spLocks noChangeShapeType="1"/>
            </p:cNvSpPr>
            <p:nvPr/>
          </p:nvSpPr>
          <p:spPr bwMode="auto">
            <a:xfrm flipH="1">
              <a:off x="1728" y="2448"/>
              <a:ext cx="864" cy="0"/>
            </a:xfrm>
            <a:prstGeom prst="line">
              <a:avLst/>
            </a:prstGeom>
            <a:noFill/>
            <a:ln w="57150">
              <a:solidFill>
                <a:srgbClr val="008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101510" name="Rectangle 134"/>
          <p:cNvSpPr>
            <a:spLocks noChangeArrowheads="1"/>
          </p:cNvSpPr>
          <p:nvPr/>
        </p:nvSpPr>
        <p:spPr bwMode="auto">
          <a:xfrm>
            <a:off x="441153" y="2008234"/>
            <a:ext cx="496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FF3300"/>
                </a:solidFill>
                <a:cs typeface="Times New Roman" panose="02020603050405020304" pitchFamily="18" charset="0"/>
                <a:sym typeface="Symbol" panose="05050102010706020507" pitchFamily="18" charset="2"/>
              </a:rPr>
              <a:t></a:t>
            </a:r>
          </a:p>
        </p:txBody>
      </p:sp>
      <p:sp>
        <p:nvSpPr>
          <p:cNvPr id="101511" name="Oval 135"/>
          <p:cNvSpPr>
            <a:spLocks noChangeArrowheads="1"/>
          </p:cNvSpPr>
          <p:nvPr/>
        </p:nvSpPr>
        <p:spPr bwMode="auto">
          <a:xfrm flipV="1">
            <a:off x="528465" y="2992484"/>
            <a:ext cx="304800" cy="30480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600" b="1">
                <a:solidFill>
                  <a:srgbClr val="FF3300"/>
                </a:solidFill>
                <a:ea typeface="楷体_GB2312" pitchFamily="49" charset="-122"/>
                <a:cs typeface="Times New Roman" panose="02020603050405020304" pitchFamily="18" charset="0"/>
              </a:rPr>
              <a:t>－</a:t>
            </a:r>
          </a:p>
        </p:txBody>
      </p:sp>
      <p:grpSp>
        <p:nvGrpSpPr>
          <p:cNvPr id="8" name="Group 137"/>
          <p:cNvGrpSpPr>
            <a:grpSpLocks/>
          </p:cNvGrpSpPr>
          <p:nvPr/>
        </p:nvGrpSpPr>
        <p:grpSpPr bwMode="auto">
          <a:xfrm>
            <a:off x="5205240" y="1535159"/>
            <a:ext cx="3505200" cy="1858963"/>
            <a:chOff x="3216" y="899"/>
            <a:chExt cx="2208" cy="1171"/>
          </a:xfrm>
        </p:grpSpPr>
        <p:sp>
          <p:nvSpPr>
            <p:cNvPr id="11302" name="Line 138"/>
            <p:cNvSpPr>
              <a:spLocks noChangeShapeType="1"/>
            </p:cNvSpPr>
            <p:nvPr/>
          </p:nvSpPr>
          <p:spPr bwMode="auto">
            <a:xfrm>
              <a:off x="3505" y="1302"/>
              <a:ext cx="153"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03" name="Freeform 139"/>
            <p:cNvSpPr>
              <a:spLocks/>
            </p:cNvSpPr>
            <p:nvPr/>
          </p:nvSpPr>
          <p:spPr bwMode="auto">
            <a:xfrm>
              <a:off x="3504" y="1302"/>
              <a:ext cx="1536" cy="672"/>
            </a:xfrm>
            <a:custGeom>
              <a:avLst/>
              <a:gdLst>
                <a:gd name="T0" fmla="*/ 0 w 4320"/>
                <a:gd name="T1" fmla="*/ 165 h 960"/>
                <a:gd name="T2" fmla="*/ 20 w 4320"/>
                <a:gd name="T3" fmla="*/ 0 h 960"/>
                <a:gd name="T4" fmla="*/ 39 w 4320"/>
                <a:gd name="T5" fmla="*/ 165 h 960"/>
                <a:gd name="T6" fmla="*/ 58 w 4320"/>
                <a:gd name="T7" fmla="*/ 329 h 960"/>
                <a:gd name="T8" fmla="*/ 78 w 4320"/>
                <a:gd name="T9" fmla="*/ 165 h 960"/>
                <a:gd name="T10" fmla="*/ 97 w 4320"/>
                <a:gd name="T11" fmla="*/ 0 h 960"/>
                <a:gd name="T12" fmla="*/ 117 w 4320"/>
                <a:gd name="T13" fmla="*/ 165 h 960"/>
                <a:gd name="T14" fmla="*/ 136 w 4320"/>
                <a:gd name="T15" fmla="*/ 329 h 960"/>
                <a:gd name="T16" fmla="*/ 155 w 4320"/>
                <a:gd name="T17" fmla="*/ 165 h 960"/>
                <a:gd name="T18" fmla="*/ 175 w 4320"/>
                <a:gd name="T19" fmla="*/ 0 h 960"/>
                <a:gd name="T20" fmla="*/ 194 w 4320"/>
                <a:gd name="T21" fmla="*/ 165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04" name="Line 140"/>
            <p:cNvSpPr>
              <a:spLocks noChangeShapeType="1"/>
            </p:cNvSpPr>
            <p:nvPr/>
          </p:nvSpPr>
          <p:spPr bwMode="auto">
            <a:xfrm flipV="1">
              <a:off x="3504" y="1110"/>
              <a:ext cx="0" cy="96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05" name="Line 141"/>
            <p:cNvSpPr>
              <a:spLocks noChangeShapeType="1"/>
            </p:cNvSpPr>
            <p:nvPr/>
          </p:nvSpPr>
          <p:spPr bwMode="auto">
            <a:xfrm>
              <a:off x="3504" y="1638"/>
              <a:ext cx="1766" cy="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306" name="Text Box 142"/>
            <p:cNvSpPr txBox="1">
              <a:spLocks noChangeArrowheads="1"/>
            </p:cNvSpPr>
            <p:nvPr/>
          </p:nvSpPr>
          <p:spPr bwMode="auto">
            <a:xfrm>
              <a:off x="3274" y="899"/>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rPr>
                <a:t>u</a:t>
              </a:r>
              <a:endParaRPr lang="en-US" altLang="zh-CN" sz="2800" b="1">
                <a:ea typeface="楷体_GB2312" pitchFamily="49" charset="-122"/>
                <a:cs typeface="Times New Roman" panose="02020603050405020304" pitchFamily="18" charset="0"/>
              </a:endParaRPr>
            </a:p>
          </p:txBody>
        </p:sp>
        <p:graphicFrame>
          <p:nvGraphicFramePr>
            <p:cNvPr id="11307" name="Object 143"/>
            <p:cNvGraphicFramePr>
              <a:graphicFrameLocks noChangeAspect="1"/>
            </p:cNvGraphicFramePr>
            <p:nvPr/>
          </p:nvGraphicFramePr>
          <p:xfrm>
            <a:off x="5200" y="1638"/>
            <a:ext cx="224" cy="199"/>
          </p:xfrm>
          <a:graphic>
            <a:graphicData uri="http://schemas.openxmlformats.org/presentationml/2006/ole">
              <mc:AlternateContent xmlns:mc="http://schemas.openxmlformats.org/markup-compatibility/2006">
                <mc:Choice xmlns:v="urn:schemas-microsoft-com:vml" Requires="v">
                  <p:oleObj spid="_x0000_s4110" name="公式" r:id="rId4" imgW="236264" imgH="159862" progId="Equation.3">
                    <p:embed/>
                  </p:oleObj>
                </mc:Choice>
                <mc:Fallback>
                  <p:oleObj name="公式" r:id="rId4" imgW="236264" imgH="15986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 y="1638"/>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08" name="Object 144"/>
            <p:cNvGraphicFramePr>
              <a:graphicFrameLocks noChangeAspect="1"/>
            </p:cNvGraphicFramePr>
            <p:nvPr/>
          </p:nvGraphicFramePr>
          <p:xfrm>
            <a:off x="3216" y="1217"/>
            <a:ext cx="254" cy="200"/>
          </p:xfrm>
          <a:graphic>
            <a:graphicData uri="http://schemas.openxmlformats.org/presentationml/2006/ole">
              <mc:AlternateContent xmlns:mc="http://schemas.openxmlformats.org/markup-compatibility/2006">
                <mc:Choice xmlns:v="urn:schemas-microsoft-com:vml" Requires="v">
                  <p:oleObj spid="_x0000_s4111" name="Equation" r:id="rId6" imgW="335221" imgH="205740" progId="Equation.3">
                    <p:embed/>
                  </p:oleObj>
                </mc:Choice>
                <mc:Fallback>
                  <p:oleObj name="Equation" r:id="rId6" imgW="335221" imgH="2057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1217"/>
                          <a:ext cx="25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145"/>
          <p:cNvGrpSpPr>
            <a:grpSpLocks/>
          </p:cNvGrpSpPr>
          <p:nvPr/>
        </p:nvGrpSpPr>
        <p:grpSpPr bwMode="auto">
          <a:xfrm>
            <a:off x="5129040" y="3613197"/>
            <a:ext cx="782638" cy="384175"/>
            <a:chOff x="3120" y="2398"/>
            <a:chExt cx="493" cy="242"/>
          </a:xfrm>
        </p:grpSpPr>
        <p:graphicFrame>
          <p:nvGraphicFramePr>
            <p:cNvPr id="11300" name="Object 146"/>
            <p:cNvGraphicFramePr>
              <a:graphicFrameLocks noChangeAspect="1"/>
            </p:cNvGraphicFramePr>
            <p:nvPr/>
          </p:nvGraphicFramePr>
          <p:xfrm>
            <a:off x="3120" y="2398"/>
            <a:ext cx="294" cy="242"/>
          </p:xfrm>
          <a:graphic>
            <a:graphicData uri="http://schemas.openxmlformats.org/presentationml/2006/ole">
              <mc:AlternateContent xmlns:mc="http://schemas.openxmlformats.org/markup-compatibility/2006">
                <mc:Choice xmlns:v="urn:schemas-microsoft-com:vml" Requires="v">
                  <p:oleObj spid="_x0000_s4112" name="Equation" r:id="rId8" imgW="335221" imgH="205740" progId="Equation.3">
                    <p:embed/>
                  </p:oleObj>
                </mc:Choice>
                <mc:Fallback>
                  <p:oleObj name="Equation" r:id="rId8" imgW="335221" imgH="2057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2398"/>
                          <a:ext cx="29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01" name="Line 147"/>
            <p:cNvSpPr>
              <a:spLocks noChangeShapeType="1"/>
            </p:cNvSpPr>
            <p:nvPr/>
          </p:nvSpPr>
          <p:spPr bwMode="auto">
            <a:xfrm flipH="1">
              <a:off x="3435" y="2494"/>
              <a:ext cx="178" cy="0"/>
            </a:xfrm>
            <a:prstGeom prst="line">
              <a:avLst/>
            </a:prstGeom>
            <a:noFill/>
            <a:ln w="19050">
              <a:solidFill>
                <a:srgbClr val="CC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10" name="Group 148"/>
          <p:cNvGrpSpPr>
            <a:grpSpLocks/>
          </p:cNvGrpSpPr>
          <p:nvPr/>
        </p:nvGrpSpPr>
        <p:grpSpPr bwMode="auto">
          <a:xfrm>
            <a:off x="5029028" y="5272134"/>
            <a:ext cx="817562" cy="384175"/>
            <a:chOff x="3105" y="3253"/>
            <a:chExt cx="515" cy="242"/>
          </a:xfrm>
        </p:grpSpPr>
        <p:graphicFrame>
          <p:nvGraphicFramePr>
            <p:cNvPr id="11298" name="Object 149"/>
            <p:cNvGraphicFramePr>
              <a:graphicFrameLocks noChangeAspect="1"/>
            </p:cNvGraphicFramePr>
            <p:nvPr/>
          </p:nvGraphicFramePr>
          <p:xfrm>
            <a:off x="3105" y="3253"/>
            <a:ext cx="361" cy="242"/>
          </p:xfrm>
          <a:graphic>
            <a:graphicData uri="http://schemas.openxmlformats.org/presentationml/2006/ole">
              <mc:AlternateContent xmlns:mc="http://schemas.openxmlformats.org/markup-compatibility/2006">
                <mc:Choice xmlns:v="urn:schemas-microsoft-com:vml" Requires="v">
                  <p:oleObj spid="_x0000_s4113" name="Equation" r:id="rId10" imgW="449802" imgH="205740" progId="Equation.3">
                    <p:embed/>
                  </p:oleObj>
                </mc:Choice>
                <mc:Fallback>
                  <p:oleObj name="Equation" r:id="rId10" imgW="449802" imgH="2057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5" y="3253"/>
                          <a:ext cx="36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99" name="Line 150"/>
            <p:cNvSpPr>
              <a:spLocks noChangeShapeType="1"/>
            </p:cNvSpPr>
            <p:nvPr/>
          </p:nvSpPr>
          <p:spPr bwMode="auto">
            <a:xfrm flipH="1">
              <a:off x="3498" y="3414"/>
              <a:ext cx="122" cy="0"/>
            </a:xfrm>
            <a:prstGeom prst="line">
              <a:avLst/>
            </a:prstGeom>
            <a:noFill/>
            <a:ln w="19050">
              <a:solidFill>
                <a:srgbClr val="CC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101527" name="Rectangle 151"/>
          <p:cNvSpPr>
            <a:spLocks noChangeArrowheads="1"/>
          </p:cNvSpPr>
          <p:nvPr/>
        </p:nvSpPr>
        <p:spPr bwMode="auto">
          <a:xfrm>
            <a:off x="711028" y="4611734"/>
            <a:ext cx="1556836" cy="609398"/>
          </a:xfrm>
          <a:prstGeom prst="rect">
            <a:avLst/>
          </a:prstGeom>
          <a:noFill/>
          <a:ln w="9525">
            <a:noFill/>
            <a:miter lim="800000"/>
            <a:headEnd/>
            <a:tailEnd/>
          </a:ln>
          <a:effectLst/>
        </p:spPr>
        <p:txBody>
          <a:bodyPr wrap="none">
            <a:spAutoFit/>
          </a:bodyPr>
          <a:lstStyle/>
          <a:p>
            <a:pPr eaLnBrk="1" hangingPunct="1">
              <a:lnSpc>
                <a:spcPct val="120000"/>
              </a:lnSpc>
              <a:defRPr/>
            </a:pP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zh-CN" sz="2800" b="1">
                <a:solidFill>
                  <a:srgbClr val="000099"/>
                </a:solidFill>
                <a:latin typeface="Times New Roman" panose="02020603050405020304" pitchFamily="18" charset="0"/>
                <a:cs typeface="Times New Roman" panose="02020603050405020304" pitchFamily="18" charset="0"/>
              </a:rPr>
              <a:t>正半周</a:t>
            </a:r>
            <a:endParaRPr lang="zh-CN" altLang="en-US" sz="2800" b="1">
              <a:solidFill>
                <a:srgbClr val="0000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7297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470"/>
                                        </p:tgtEl>
                                        <p:attrNameLst>
                                          <p:attrName>style.visibility</p:attrName>
                                        </p:attrNameLst>
                                      </p:cBhvr>
                                      <p:to>
                                        <p:strVal val="visible"/>
                                      </p:to>
                                    </p:set>
                                    <p:animEffect transition="in" filter="wipe(left)">
                                      <p:cBhvr>
                                        <p:cTn id="7" dur="500"/>
                                        <p:tgtEl>
                                          <p:spTgt spid="10147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1528"/>
                                        </p:tgtEl>
                                        <p:attrNameLst>
                                          <p:attrName>style.visibility</p:attrName>
                                        </p:attrNameLst>
                                      </p:cBhvr>
                                      <p:to>
                                        <p:strVal val="visible"/>
                                      </p:to>
                                    </p:set>
                                    <p:animEffect transition="in" filter="wipe(left)">
                                      <p:cBhvr>
                                        <p:cTn id="11" dur="1000"/>
                                        <p:tgtEl>
                                          <p:spTgt spid="10152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101466"/>
                                        </p:tgtEl>
                                        <p:attrNameLst>
                                          <p:attrName>style.visibility</p:attrName>
                                        </p:attrNameLst>
                                      </p:cBhvr>
                                      <p:to>
                                        <p:strVal val="visible"/>
                                      </p:to>
                                    </p:set>
                                    <p:animEffect transition="in" filter="box(out)">
                                      <p:cBhvr>
                                        <p:cTn id="16" dur="500"/>
                                        <p:tgtEl>
                                          <p:spTgt spid="1014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1527"/>
                                        </p:tgtEl>
                                        <p:attrNameLst>
                                          <p:attrName>style.visibility</p:attrName>
                                        </p:attrNameLst>
                                      </p:cBhvr>
                                      <p:to>
                                        <p:strVal val="visible"/>
                                      </p:to>
                                    </p:set>
                                    <p:animEffect transition="in" filter="wipe(left)">
                                      <p:cBhvr>
                                        <p:cTn id="21" dur="500"/>
                                        <p:tgtEl>
                                          <p:spTgt spid="10152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1510"/>
                                        </p:tgtEl>
                                        <p:attrNameLst>
                                          <p:attrName>style.visibility</p:attrName>
                                        </p:attrNameLst>
                                      </p:cBhvr>
                                      <p:to>
                                        <p:strVal val="visible"/>
                                      </p:to>
                                    </p:set>
                                    <p:animEffect transition="in" filter="blinds(horizontal)">
                                      <p:cBhvr>
                                        <p:cTn id="26" dur="500"/>
                                        <p:tgtEl>
                                          <p:spTgt spid="101510"/>
                                        </p:tgtEl>
                                      </p:cBhvr>
                                    </p:animEffect>
                                  </p:childTnLst>
                                </p:cTn>
                              </p:par>
                            </p:childTnLst>
                          </p:cTn>
                        </p:par>
                        <p:par>
                          <p:cTn id="27" fill="hold" nodeType="afterGroup">
                            <p:stCondLst>
                              <p:cond delay="500"/>
                            </p:stCondLst>
                            <p:childTnLst>
                              <p:par>
                                <p:cTn id="28" presetID="4" presetClass="entr" presetSubtype="32" fill="hold" grpId="0" nodeType="afterEffect">
                                  <p:stCondLst>
                                    <p:cond delay="0"/>
                                  </p:stCondLst>
                                  <p:childTnLst>
                                    <p:set>
                                      <p:cBhvr>
                                        <p:cTn id="29" dur="1" fill="hold">
                                          <p:stCondLst>
                                            <p:cond delay="0"/>
                                          </p:stCondLst>
                                        </p:cTn>
                                        <p:tgtEl>
                                          <p:spTgt spid="101511"/>
                                        </p:tgtEl>
                                        <p:attrNameLst>
                                          <p:attrName>style.visibility</p:attrName>
                                        </p:attrNameLst>
                                      </p:cBhvr>
                                      <p:to>
                                        <p:strVal val="visible"/>
                                      </p:to>
                                    </p:set>
                                    <p:animEffect transition="in" filter="box(out)">
                                      <p:cBhvr>
                                        <p:cTn id="30" dur="500"/>
                                        <p:tgtEl>
                                          <p:spTgt spid="10151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101467"/>
                                        </p:tgtEl>
                                        <p:attrNameLst>
                                          <p:attrName>style.visibility</p:attrName>
                                        </p:attrNameLst>
                                      </p:cBhvr>
                                      <p:to>
                                        <p:strVal val="visible"/>
                                      </p:to>
                                    </p:set>
                                    <p:animEffect transition="in" filter="blinds(vertical)">
                                      <p:cBhvr>
                                        <p:cTn id="35" dur="500"/>
                                        <p:tgtEl>
                                          <p:spTgt spid="10146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3" fill="hold" grpId="0" nodeType="clickEffect">
                                  <p:stCondLst>
                                    <p:cond delay="0"/>
                                  </p:stCondLst>
                                  <p:childTnLst>
                                    <p:set>
                                      <p:cBhvr>
                                        <p:cTn id="39" dur="1" fill="hold">
                                          <p:stCondLst>
                                            <p:cond delay="0"/>
                                          </p:stCondLst>
                                        </p:cTn>
                                        <p:tgtEl>
                                          <p:spTgt spid="101497"/>
                                        </p:tgtEl>
                                        <p:attrNameLst>
                                          <p:attrName>style.visibility</p:attrName>
                                        </p:attrNameLst>
                                      </p:cBhvr>
                                      <p:to>
                                        <p:strVal val="visible"/>
                                      </p:to>
                                    </p:set>
                                    <p:animEffect transition="in" filter="strips(upRight)">
                                      <p:cBhvr>
                                        <p:cTn id="40" dur="500"/>
                                        <p:tgtEl>
                                          <p:spTgt spid="101497"/>
                                        </p:tgtEl>
                                      </p:cBhvr>
                                    </p:animEffect>
                                  </p:childTnLst>
                                </p:cTn>
                              </p:par>
                            </p:childTnLst>
                          </p:cTn>
                        </p:par>
                        <p:par>
                          <p:cTn id="41" fill="hold" nodeType="afterGroup">
                            <p:stCondLst>
                              <p:cond delay="500"/>
                            </p:stCondLst>
                            <p:childTnLst>
                              <p:par>
                                <p:cTn id="42" presetID="18" presetClass="entr" presetSubtype="6" fill="hold" grpId="0" nodeType="afterEffect">
                                  <p:stCondLst>
                                    <p:cond delay="0"/>
                                  </p:stCondLst>
                                  <p:childTnLst>
                                    <p:set>
                                      <p:cBhvr>
                                        <p:cTn id="43" dur="1" fill="hold">
                                          <p:stCondLst>
                                            <p:cond delay="0"/>
                                          </p:stCondLst>
                                        </p:cTn>
                                        <p:tgtEl>
                                          <p:spTgt spid="101498"/>
                                        </p:tgtEl>
                                        <p:attrNameLst>
                                          <p:attrName>style.visibility</p:attrName>
                                        </p:attrNameLst>
                                      </p:cBhvr>
                                      <p:to>
                                        <p:strVal val="visible"/>
                                      </p:to>
                                    </p:set>
                                    <p:animEffect transition="in" filter="strips(downRight)">
                                      <p:cBhvr>
                                        <p:cTn id="44" dur="500"/>
                                        <p:tgtEl>
                                          <p:spTgt spid="101498"/>
                                        </p:tgtEl>
                                      </p:cBhvr>
                                    </p:animEffect>
                                  </p:childTnLst>
                                </p:cTn>
                              </p:par>
                            </p:childTnLst>
                          </p:cTn>
                        </p:par>
                        <p:par>
                          <p:cTn id="45" fill="hold" nodeType="afterGroup">
                            <p:stCondLst>
                              <p:cond delay="1000"/>
                            </p:stCondLst>
                            <p:childTnLst>
                              <p:par>
                                <p:cTn id="46" presetID="18" presetClass="entr" presetSubtype="3" fill="hold" grpId="0" nodeType="afterEffect">
                                  <p:stCondLst>
                                    <p:cond delay="0"/>
                                  </p:stCondLst>
                                  <p:childTnLst>
                                    <p:set>
                                      <p:cBhvr>
                                        <p:cTn id="47" dur="1" fill="hold">
                                          <p:stCondLst>
                                            <p:cond delay="0"/>
                                          </p:stCondLst>
                                        </p:cTn>
                                        <p:tgtEl>
                                          <p:spTgt spid="101499"/>
                                        </p:tgtEl>
                                        <p:attrNameLst>
                                          <p:attrName>style.visibility</p:attrName>
                                        </p:attrNameLst>
                                      </p:cBhvr>
                                      <p:to>
                                        <p:strVal val="visible"/>
                                      </p:to>
                                    </p:set>
                                    <p:animEffect transition="in" filter="strips(upRight)">
                                      <p:cBhvr>
                                        <p:cTn id="48" dur="500"/>
                                        <p:tgtEl>
                                          <p:spTgt spid="101499"/>
                                        </p:tgtEl>
                                      </p:cBhvr>
                                    </p:animEffect>
                                  </p:childTnLst>
                                </p:cTn>
                              </p:par>
                            </p:childTnLst>
                          </p:cTn>
                        </p:par>
                        <p:par>
                          <p:cTn id="49" fill="hold" nodeType="afterGroup">
                            <p:stCondLst>
                              <p:cond delay="1500"/>
                            </p:stCondLst>
                            <p:childTnLst>
                              <p:par>
                                <p:cTn id="50" presetID="18" presetClass="entr" presetSubtype="3"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strips(upRight)">
                                      <p:cBhvr>
                                        <p:cTn id="52" dur="500"/>
                                        <p:tgtEl>
                                          <p:spTgt spid="5"/>
                                        </p:tgtEl>
                                      </p:cBhvr>
                                    </p:animEffect>
                                  </p:childTnLst>
                                </p:cTn>
                              </p:par>
                            </p:childTnLst>
                          </p:cTn>
                        </p:par>
                        <p:par>
                          <p:cTn id="53" fill="hold" nodeType="afterGroup">
                            <p:stCondLst>
                              <p:cond delay="2000"/>
                            </p:stCondLst>
                            <p:childTnLst>
                              <p:par>
                                <p:cTn id="54" presetID="18" presetClass="entr" presetSubtype="6"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strips(downRight)">
                                      <p:cBhvr>
                                        <p:cTn id="56" dur="500"/>
                                        <p:tgtEl>
                                          <p:spTgt spid="6"/>
                                        </p:tgtEl>
                                      </p:cBhvr>
                                    </p:animEffect>
                                  </p:childTnLst>
                                </p:cTn>
                              </p:par>
                            </p:childTnLst>
                          </p:cTn>
                        </p:par>
                        <p:par>
                          <p:cTn id="57" fill="hold" nodeType="afterGroup">
                            <p:stCondLst>
                              <p:cond delay="2500"/>
                            </p:stCondLst>
                            <p:childTnLst>
                              <p:par>
                                <p:cTn id="58" presetID="18" presetClass="entr" presetSubtype="9"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strips(upLeft)">
                                      <p:cBhvr>
                                        <p:cTn id="60" dur="500"/>
                                        <p:tgtEl>
                                          <p:spTgt spid="7"/>
                                        </p:tgtEl>
                                      </p:cBhvr>
                                    </p:animEffect>
                                  </p:childTnLst>
                                </p:cTn>
                              </p:par>
                            </p:childTnLst>
                          </p:cTn>
                        </p:par>
                        <p:par>
                          <p:cTn id="61" fill="hold" nodeType="afterGroup">
                            <p:stCondLst>
                              <p:cond delay="3000"/>
                            </p:stCondLst>
                            <p:childTnLst>
                              <p:par>
                                <p:cTn id="62" presetID="18" presetClass="entr" presetSubtype="9" fill="hold" grpId="0" nodeType="afterEffect">
                                  <p:stCondLst>
                                    <p:cond delay="0"/>
                                  </p:stCondLst>
                                  <p:childTnLst>
                                    <p:set>
                                      <p:cBhvr>
                                        <p:cTn id="63" dur="1" fill="hold">
                                          <p:stCondLst>
                                            <p:cond delay="0"/>
                                          </p:stCondLst>
                                        </p:cTn>
                                        <p:tgtEl>
                                          <p:spTgt spid="101506"/>
                                        </p:tgtEl>
                                        <p:attrNameLst>
                                          <p:attrName>style.visibility</p:attrName>
                                        </p:attrNameLst>
                                      </p:cBhvr>
                                      <p:to>
                                        <p:strVal val="visible"/>
                                      </p:to>
                                    </p:set>
                                    <p:animEffect transition="in" filter="strips(upLeft)">
                                      <p:cBhvr>
                                        <p:cTn id="64" dur="500"/>
                                        <p:tgtEl>
                                          <p:spTgt spid="101506"/>
                                        </p:tgtEl>
                                      </p:cBhvr>
                                    </p:animEffect>
                                  </p:childTnLst>
                                </p:cTn>
                              </p:par>
                            </p:childTnLst>
                          </p:cTn>
                        </p:par>
                        <p:par>
                          <p:cTn id="65" fill="hold" nodeType="afterGroup">
                            <p:stCondLst>
                              <p:cond delay="3500"/>
                            </p:stCondLst>
                            <p:childTnLst>
                              <p:par>
                                <p:cTn id="66" presetID="18" presetClass="entr" presetSubtype="6" fill="hold" grpId="0" nodeType="afterEffect">
                                  <p:stCondLst>
                                    <p:cond delay="0"/>
                                  </p:stCondLst>
                                  <p:childTnLst>
                                    <p:set>
                                      <p:cBhvr>
                                        <p:cTn id="67" dur="1" fill="hold">
                                          <p:stCondLst>
                                            <p:cond delay="0"/>
                                          </p:stCondLst>
                                        </p:cTn>
                                        <p:tgtEl>
                                          <p:spTgt spid="101495"/>
                                        </p:tgtEl>
                                        <p:attrNameLst>
                                          <p:attrName>style.visibility</p:attrName>
                                        </p:attrNameLst>
                                      </p:cBhvr>
                                      <p:to>
                                        <p:strVal val="visible"/>
                                      </p:to>
                                    </p:set>
                                    <p:animEffect transition="in" filter="strips(downRight)">
                                      <p:cBhvr>
                                        <p:cTn id="68" dur="500"/>
                                        <p:tgtEl>
                                          <p:spTgt spid="101495"/>
                                        </p:tgtEl>
                                      </p:cBhvr>
                                    </p:animEffect>
                                  </p:childTnLst>
                                </p:cTn>
                              </p:par>
                            </p:childTnLst>
                          </p:cTn>
                        </p:par>
                        <p:par>
                          <p:cTn id="69" fill="hold" nodeType="afterGroup">
                            <p:stCondLst>
                              <p:cond delay="4000"/>
                            </p:stCondLst>
                            <p:childTnLst>
                              <p:par>
                                <p:cTn id="70" presetID="18" presetClass="entr" presetSubtype="9" fill="hold" grpId="0" nodeType="afterEffect">
                                  <p:stCondLst>
                                    <p:cond delay="0"/>
                                  </p:stCondLst>
                                  <p:childTnLst>
                                    <p:set>
                                      <p:cBhvr>
                                        <p:cTn id="71" dur="1" fill="hold">
                                          <p:stCondLst>
                                            <p:cond delay="0"/>
                                          </p:stCondLst>
                                        </p:cTn>
                                        <p:tgtEl>
                                          <p:spTgt spid="101496"/>
                                        </p:tgtEl>
                                        <p:attrNameLst>
                                          <p:attrName>style.visibility</p:attrName>
                                        </p:attrNameLst>
                                      </p:cBhvr>
                                      <p:to>
                                        <p:strVal val="visible"/>
                                      </p:to>
                                    </p:set>
                                    <p:animEffect transition="in" filter="strips(upLeft)">
                                      <p:cBhvr>
                                        <p:cTn id="72" dur="500"/>
                                        <p:tgtEl>
                                          <p:spTgt spid="10149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01471"/>
                                        </p:tgtEl>
                                        <p:attrNameLst>
                                          <p:attrName>style.visibility</p:attrName>
                                        </p:attrNameLst>
                                      </p:cBhvr>
                                      <p:to>
                                        <p:strVal val="visible"/>
                                      </p:to>
                                    </p:set>
                                    <p:animEffect transition="in" filter="blinds(horizontal)">
                                      <p:cBhvr>
                                        <p:cTn id="77" dur="500"/>
                                        <p:tgtEl>
                                          <p:spTgt spid="101471"/>
                                        </p:tgtEl>
                                      </p:cBhvr>
                                    </p:animEffect>
                                  </p:childTnLst>
                                </p:cTn>
                              </p:par>
                            </p:childTnLst>
                          </p:cTn>
                        </p:par>
                        <p:par>
                          <p:cTn id="78" fill="hold" nodeType="afterGroup">
                            <p:stCondLst>
                              <p:cond delay="500"/>
                            </p:stCondLst>
                            <p:childTnLst>
                              <p:par>
                                <p:cTn id="79" presetID="4" presetClass="entr" presetSubtype="32" fill="hold" grpId="0" nodeType="afterEffect">
                                  <p:stCondLst>
                                    <p:cond delay="0"/>
                                  </p:stCondLst>
                                  <p:childTnLst>
                                    <p:set>
                                      <p:cBhvr>
                                        <p:cTn id="80" dur="1" fill="hold">
                                          <p:stCondLst>
                                            <p:cond delay="0"/>
                                          </p:stCondLst>
                                        </p:cTn>
                                        <p:tgtEl>
                                          <p:spTgt spid="101472"/>
                                        </p:tgtEl>
                                        <p:attrNameLst>
                                          <p:attrName>style.visibility</p:attrName>
                                        </p:attrNameLst>
                                      </p:cBhvr>
                                      <p:to>
                                        <p:strVal val="visible"/>
                                      </p:to>
                                    </p:set>
                                    <p:animEffect transition="in" filter="box(out)">
                                      <p:cBhvr>
                                        <p:cTn id="81" dur="500"/>
                                        <p:tgtEl>
                                          <p:spTgt spid="10147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5" fill="hold" grpId="0" nodeType="clickEffect">
                                  <p:stCondLst>
                                    <p:cond delay="0"/>
                                  </p:stCondLst>
                                  <p:childTnLst>
                                    <p:set>
                                      <p:cBhvr>
                                        <p:cTn id="85" dur="1" fill="hold">
                                          <p:stCondLst>
                                            <p:cond delay="0"/>
                                          </p:stCondLst>
                                        </p:cTn>
                                        <p:tgtEl>
                                          <p:spTgt spid="101468">
                                            <p:txEl>
                                              <p:pRg st="0" end="0"/>
                                            </p:txEl>
                                          </p:spTgt>
                                        </p:tgtEl>
                                        <p:attrNameLst>
                                          <p:attrName>style.visibility</p:attrName>
                                        </p:attrNameLst>
                                      </p:cBhvr>
                                      <p:to>
                                        <p:strVal val="visible"/>
                                      </p:to>
                                    </p:set>
                                    <p:animEffect transition="in" filter="blinds(vertical)">
                                      <p:cBhvr>
                                        <p:cTn id="86" dur="500"/>
                                        <p:tgtEl>
                                          <p:spTgt spid="101468">
                                            <p:txEl>
                                              <p:pRg st="0" end="0"/>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wipe(left)">
                                      <p:cBhvr>
                                        <p:cTn id="91" dur="500"/>
                                        <p:tgtEl>
                                          <p:spTgt spid="8"/>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wipe(left)">
                                      <p:cBhvr>
                                        <p:cTn id="96" dur="500"/>
                                        <p:tgtEl>
                                          <p:spTgt spid="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2"/>
                                        </p:tgtEl>
                                        <p:attrNameLst>
                                          <p:attrName>style.visibility</p:attrName>
                                        </p:attrNameLst>
                                      </p:cBhvr>
                                      <p:to>
                                        <p:strVal val="visible"/>
                                      </p:to>
                                    </p:set>
                                    <p:anim calcmode="lin" valueType="num">
                                      <p:cBhvr>
                                        <p:cTn id="101" dur="500" fill="hold"/>
                                        <p:tgtEl>
                                          <p:spTgt spid="2"/>
                                        </p:tgtEl>
                                        <p:attrNameLst>
                                          <p:attrName>ppt_x</p:attrName>
                                        </p:attrNameLst>
                                      </p:cBhvr>
                                      <p:tavLst>
                                        <p:tav tm="0">
                                          <p:val>
                                            <p:strVal val="#ppt_x"/>
                                          </p:val>
                                        </p:tav>
                                        <p:tav tm="100000">
                                          <p:val>
                                            <p:strVal val="#ppt_x"/>
                                          </p:val>
                                        </p:tav>
                                      </p:tavLst>
                                    </p:anim>
                                    <p:anim calcmode="lin" valueType="num">
                                      <p:cBhvr>
                                        <p:cTn id="102" dur="500" fill="hold"/>
                                        <p:tgtEl>
                                          <p:spTgt spid="2"/>
                                        </p:tgtEl>
                                        <p:attrNameLst>
                                          <p:attrName>ppt_y</p:attrName>
                                        </p:attrNameLst>
                                      </p:cBhvr>
                                      <p:tavLst>
                                        <p:tav tm="0">
                                          <p:val>
                                            <p:strVal val="#ppt_y-#ppt_h/2"/>
                                          </p:val>
                                        </p:tav>
                                        <p:tav tm="100000">
                                          <p:val>
                                            <p:strVal val="#ppt_y"/>
                                          </p:val>
                                        </p:tav>
                                      </p:tavLst>
                                    </p:anim>
                                    <p:anim calcmode="lin" valueType="num">
                                      <p:cBhvr>
                                        <p:cTn id="103" dur="500" fill="hold"/>
                                        <p:tgtEl>
                                          <p:spTgt spid="2"/>
                                        </p:tgtEl>
                                        <p:attrNameLst>
                                          <p:attrName>ppt_w</p:attrName>
                                        </p:attrNameLst>
                                      </p:cBhvr>
                                      <p:tavLst>
                                        <p:tav tm="0">
                                          <p:val>
                                            <p:strVal val="#ppt_w"/>
                                          </p:val>
                                        </p:tav>
                                        <p:tav tm="100000">
                                          <p:val>
                                            <p:strVal val="#ppt_w"/>
                                          </p:val>
                                        </p:tav>
                                      </p:tavLst>
                                    </p:anim>
                                    <p:anim calcmode="lin" valueType="num">
                                      <p:cBhvr>
                                        <p:cTn id="10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8" presetClass="entr" presetSubtype="3" fill="hold" grpId="0" nodeType="clickEffect">
                                  <p:stCondLst>
                                    <p:cond delay="0"/>
                                  </p:stCondLst>
                                  <p:childTnLst>
                                    <p:set>
                                      <p:cBhvr>
                                        <p:cTn id="108" dur="1" fill="hold">
                                          <p:stCondLst>
                                            <p:cond delay="0"/>
                                          </p:stCondLst>
                                        </p:cTn>
                                        <p:tgtEl>
                                          <p:spTgt spid="101473"/>
                                        </p:tgtEl>
                                        <p:attrNameLst>
                                          <p:attrName>style.visibility</p:attrName>
                                        </p:attrNameLst>
                                      </p:cBhvr>
                                      <p:to>
                                        <p:strVal val="visible"/>
                                      </p:to>
                                    </p:set>
                                    <p:animEffect transition="in" filter="strips(upRight)">
                                      <p:cBhvr>
                                        <p:cTn id="109" dur="500"/>
                                        <p:tgtEl>
                                          <p:spTgt spid="10147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8" presetClass="entr" presetSubtype="3" fill="hold" grpId="0" nodeType="clickEffect">
                                  <p:stCondLst>
                                    <p:cond delay="0"/>
                                  </p:stCondLst>
                                  <p:childTnLst>
                                    <p:set>
                                      <p:cBhvr>
                                        <p:cTn id="113" dur="1" fill="hold">
                                          <p:stCondLst>
                                            <p:cond delay="0"/>
                                          </p:stCondLst>
                                        </p:cTn>
                                        <p:tgtEl>
                                          <p:spTgt spid="101474"/>
                                        </p:tgtEl>
                                        <p:attrNameLst>
                                          <p:attrName>style.visibility</p:attrName>
                                        </p:attrNameLst>
                                      </p:cBhvr>
                                      <p:to>
                                        <p:strVal val="visible"/>
                                      </p:to>
                                    </p:set>
                                    <p:animEffect transition="in" filter="strips(upRight)">
                                      <p:cBhvr>
                                        <p:cTn id="114" dur="500"/>
                                        <p:tgtEl>
                                          <p:spTgt spid="101474"/>
                                        </p:tgtEl>
                                      </p:cBhvr>
                                    </p:animEffect>
                                  </p:childTnLst>
                                </p:cTn>
                              </p:par>
                            </p:childTnLst>
                          </p:cTn>
                        </p:par>
                        <p:par>
                          <p:cTn id="115" fill="hold" nodeType="afterGroup">
                            <p:stCondLst>
                              <p:cond delay="500"/>
                            </p:stCondLst>
                            <p:childTnLst>
                              <p:par>
                                <p:cTn id="116" presetID="18" presetClass="entr" presetSubtype="3" fill="hold" grpId="0" nodeType="afterEffect">
                                  <p:stCondLst>
                                    <p:cond delay="0"/>
                                  </p:stCondLst>
                                  <p:childTnLst>
                                    <p:set>
                                      <p:cBhvr>
                                        <p:cTn id="117" dur="1" fill="hold">
                                          <p:stCondLst>
                                            <p:cond delay="0"/>
                                          </p:stCondLst>
                                        </p:cTn>
                                        <p:tgtEl>
                                          <p:spTgt spid="101475"/>
                                        </p:tgtEl>
                                        <p:attrNameLst>
                                          <p:attrName>style.visibility</p:attrName>
                                        </p:attrNameLst>
                                      </p:cBhvr>
                                      <p:to>
                                        <p:strVal val="visible"/>
                                      </p:to>
                                    </p:set>
                                    <p:animEffect transition="in" filter="strips(upRight)">
                                      <p:cBhvr>
                                        <p:cTn id="118" dur="500"/>
                                        <p:tgtEl>
                                          <p:spTgt spid="101475"/>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9"/>
                                        </p:tgtEl>
                                        <p:attrNameLst>
                                          <p:attrName>style.visibility</p:attrName>
                                        </p:attrNameLst>
                                      </p:cBhvr>
                                      <p:to>
                                        <p:strVal val="visible"/>
                                      </p:to>
                                    </p:set>
                                    <p:animEffect transition="in" filter="wipe(left)">
                                      <p:cBhvr>
                                        <p:cTn id="123" dur="500"/>
                                        <p:tgtEl>
                                          <p:spTgt spid="9"/>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8" presetClass="entr" presetSubtype="6" fill="hold" grpId="0" nodeType="clickEffect">
                                  <p:stCondLst>
                                    <p:cond delay="0"/>
                                  </p:stCondLst>
                                  <p:childTnLst>
                                    <p:set>
                                      <p:cBhvr>
                                        <p:cTn id="127" dur="1" fill="hold">
                                          <p:stCondLst>
                                            <p:cond delay="0"/>
                                          </p:stCondLst>
                                        </p:cTn>
                                        <p:tgtEl>
                                          <p:spTgt spid="101476"/>
                                        </p:tgtEl>
                                        <p:attrNameLst>
                                          <p:attrName>style.visibility</p:attrName>
                                        </p:attrNameLst>
                                      </p:cBhvr>
                                      <p:to>
                                        <p:strVal val="visible"/>
                                      </p:to>
                                    </p:set>
                                    <p:animEffect transition="in" filter="strips(downRight)">
                                      <p:cBhvr>
                                        <p:cTn id="128" dur="500"/>
                                        <p:tgtEl>
                                          <p:spTgt spid="101476"/>
                                        </p:tgtEl>
                                      </p:cBhvr>
                                    </p:animEffect>
                                  </p:childTnLst>
                                </p:cTn>
                              </p:par>
                            </p:childTnLst>
                          </p:cTn>
                        </p:par>
                        <p:par>
                          <p:cTn id="129" fill="hold" nodeType="afterGroup">
                            <p:stCondLst>
                              <p:cond delay="500"/>
                            </p:stCondLst>
                            <p:childTnLst>
                              <p:par>
                                <p:cTn id="130" presetID="18" presetClass="entr" presetSubtype="6" fill="hold" grpId="0" nodeType="afterEffect">
                                  <p:stCondLst>
                                    <p:cond delay="0"/>
                                  </p:stCondLst>
                                  <p:childTnLst>
                                    <p:set>
                                      <p:cBhvr>
                                        <p:cTn id="131" dur="1" fill="hold">
                                          <p:stCondLst>
                                            <p:cond delay="0"/>
                                          </p:stCondLst>
                                        </p:cTn>
                                        <p:tgtEl>
                                          <p:spTgt spid="101477"/>
                                        </p:tgtEl>
                                        <p:attrNameLst>
                                          <p:attrName>style.visibility</p:attrName>
                                        </p:attrNameLst>
                                      </p:cBhvr>
                                      <p:to>
                                        <p:strVal val="visible"/>
                                      </p:to>
                                    </p:set>
                                    <p:animEffect transition="in" filter="strips(downRight)">
                                      <p:cBhvr>
                                        <p:cTn id="132" dur="500"/>
                                        <p:tgtEl>
                                          <p:spTgt spid="101477"/>
                                        </p:tgtEl>
                                      </p:cBhvr>
                                    </p:animEffect>
                                  </p:childTnLst>
                                </p:cTn>
                              </p:par>
                            </p:childTnLst>
                          </p:cTn>
                        </p:par>
                        <p:par>
                          <p:cTn id="133" fill="hold" nodeType="afterGroup">
                            <p:stCondLst>
                              <p:cond delay="1000"/>
                            </p:stCondLst>
                            <p:childTnLst>
                              <p:par>
                                <p:cTn id="134" presetID="18" presetClass="entr" presetSubtype="6" fill="hold" grpId="0" nodeType="afterEffect">
                                  <p:stCondLst>
                                    <p:cond delay="0"/>
                                  </p:stCondLst>
                                  <p:childTnLst>
                                    <p:set>
                                      <p:cBhvr>
                                        <p:cTn id="135" dur="1" fill="hold">
                                          <p:stCondLst>
                                            <p:cond delay="0"/>
                                          </p:stCondLst>
                                        </p:cTn>
                                        <p:tgtEl>
                                          <p:spTgt spid="101478"/>
                                        </p:tgtEl>
                                        <p:attrNameLst>
                                          <p:attrName>style.visibility</p:attrName>
                                        </p:attrNameLst>
                                      </p:cBhvr>
                                      <p:to>
                                        <p:strVal val="visible"/>
                                      </p:to>
                                    </p:set>
                                    <p:animEffect transition="in" filter="strips(downRight)">
                                      <p:cBhvr>
                                        <p:cTn id="136" dur="500"/>
                                        <p:tgtEl>
                                          <p:spTgt spid="101478"/>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3" presetClass="entr" presetSubtype="5" fill="hold" grpId="0" nodeType="clickEffect">
                                  <p:stCondLst>
                                    <p:cond delay="0"/>
                                  </p:stCondLst>
                                  <p:childTnLst>
                                    <p:set>
                                      <p:cBhvr>
                                        <p:cTn id="140" dur="1" fill="hold">
                                          <p:stCondLst>
                                            <p:cond delay="0"/>
                                          </p:stCondLst>
                                        </p:cTn>
                                        <p:tgtEl>
                                          <p:spTgt spid="101469"/>
                                        </p:tgtEl>
                                        <p:attrNameLst>
                                          <p:attrName>style.visibility</p:attrName>
                                        </p:attrNameLst>
                                      </p:cBhvr>
                                      <p:to>
                                        <p:strVal val="visible"/>
                                      </p:to>
                                    </p:set>
                                    <p:animEffect transition="in" filter="blinds(vertical)">
                                      <p:cBhvr>
                                        <p:cTn id="141" dur="500"/>
                                        <p:tgtEl>
                                          <p:spTgt spid="101469"/>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nodeType="clickEffect">
                                  <p:stCondLst>
                                    <p:cond delay="0"/>
                                  </p:stCondLst>
                                  <p:childTnLst>
                                    <p:set>
                                      <p:cBhvr>
                                        <p:cTn id="145" dur="1" fill="hold">
                                          <p:stCondLst>
                                            <p:cond delay="0"/>
                                          </p:stCondLst>
                                        </p:cTn>
                                        <p:tgtEl>
                                          <p:spTgt spid="10"/>
                                        </p:tgtEl>
                                        <p:attrNameLst>
                                          <p:attrName>style.visibility</p:attrName>
                                        </p:attrNameLst>
                                      </p:cBhvr>
                                      <p:to>
                                        <p:strVal val="visible"/>
                                      </p:to>
                                    </p:set>
                                    <p:animEffect transition="in" filter="wipe(left)">
                                      <p:cBhvr>
                                        <p:cTn id="1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66" grpId="0" animBg="1" autoUpdateAnimBg="0"/>
      <p:bldP spid="101467" grpId="0" autoUpdateAnimBg="0"/>
      <p:bldP spid="101468" grpId="0" build="p" autoUpdateAnimBg="0"/>
      <p:bldP spid="101469" grpId="0" autoUpdateAnimBg="0"/>
      <p:bldP spid="101470" grpId="0" autoUpdateAnimBg="0"/>
      <p:bldP spid="101471" grpId="0" autoUpdateAnimBg="0"/>
      <p:bldP spid="101472" grpId="0" animBg="1" autoUpdateAnimBg="0"/>
      <p:bldP spid="101473" grpId="0" animBg="1"/>
      <p:bldP spid="101474" grpId="0" animBg="1"/>
      <p:bldP spid="101475" grpId="0" animBg="1"/>
      <p:bldP spid="101476" grpId="0" animBg="1"/>
      <p:bldP spid="101477" grpId="0" animBg="1"/>
      <p:bldP spid="101478" grpId="0" animBg="1"/>
      <p:bldP spid="101495" grpId="0" animBg="1"/>
      <p:bldP spid="101496" grpId="0" animBg="1"/>
      <p:bldP spid="101497" grpId="0" animBg="1"/>
      <p:bldP spid="101498" grpId="0" animBg="1"/>
      <p:bldP spid="101499" grpId="0" animBg="1"/>
      <p:bldP spid="101506" grpId="0" animBg="1"/>
      <p:bldP spid="101510" grpId="0" autoUpdateAnimBg="0"/>
      <p:bldP spid="101511" grpId="0" animBg="1" autoUpdateAnimBg="0"/>
      <p:bldP spid="10152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0" name="Picture 292" descr="图片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1443258"/>
            <a:ext cx="390525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Rectangle 2"/>
          <p:cNvSpPr>
            <a:spLocks noGrp="1" noChangeArrowheads="1"/>
          </p:cNvSpPr>
          <p:nvPr>
            <p:ph type="ctrTitle"/>
          </p:nvPr>
        </p:nvSpPr>
        <p:spPr bwMode="auto">
          <a:xfrm>
            <a:off x="566738" y="593945"/>
            <a:ext cx="5867400" cy="685800"/>
          </a:xfrm>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120000"/>
              </a:lnSpc>
              <a:defRPr/>
            </a:pPr>
            <a:r>
              <a:rPr lang="en-US" altLang="zh-CN" sz="3200" b="1" smtClean="0">
                <a:solidFill>
                  <a:srgbClr val="000099"/>
                </a:solidFill>
                <a:latin typeface="Times New Roman" panose="02020603050405020304" pitchFamily="18" charset="0"/>
                <a:cs typeface="Times New Roman" panose="02020603050405020304" pitchFamily="18" charset="0"/>
              </a:rPr>
              <a:t>18.1.2  </a:t>
            </a:r>
            <a:r>
              <a:rPr lang="zh-CN" altLang="en-US" sz="3200" b="1" smtClean="0">
                <a:solidFill>
                  <a:srgbClr val="000099"/>
                </a:solidFill>
                <a:latin typeface="Times New Roman" panose="02020603050405020304" pitchFamily="18" charset="0"/>
                <a:cs typeface="Times New Roman" panose="02020603050405020304" pitchFamily="18" charset="0"/>
              </a:rPr>
              <a:t>单相桥式整流电路</a:t>
            </a:r>
          </a:p>
        </p:txBody>
      </p:sp>
      <p:sp>
        <p:nvSpPr>
          <p:cNvPr id="49376" name="Rectangle 224"/>
          <p:cNvSpPr>
            <a:spLocks noGrp="1" noChangeArrowheads="1"/>
          </p:cNvSpPr>
          <p:nvPr>
            <p:ph type="subTitle" idx="1"/>
          </p:nvPr>
        </p:nvSpPr>
        <p:spPr bwMode="auto">
          <a:xfrm>
            <a:off x="595313" y="4027708"/>
            <a:ext cx="26670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E60000"/>
                </a:solidFill>
                <a:latin typeface="Times New Roman" panose="02020603050405020304" pitchFamily="18" charset="0"/>
                <a:cs typeface="Times New Roman" panose="02020603050405020304" pitchFamily="18" charset="0"/>
              </a:rPr>
              <a:t>2.  </a:t>
            </a:r>
            <a:r>
              <a:rPr lang="zh-CN" altLang="en-US" sz="2800" b="1" smtClean="0">
                <a:solidFill>
                  <a:srgbClr val="E60000"/>
                </a:solidFill>
                <a:latin typeface="Times New Roman" panose="02020603050405020304" pitchFamily="18" charset="0"/>
                <a:cs typeface="Times New Roman" panose="02020603050405020304" pitchFamily="18" charset="0"/>
              </a:rPr>
              <a:t>工作原理</a:t>
            </a:r>
          </a:p>
        </p:txBody>
      </p:sp>
      <p:sp>
        <p:nvSpPr>
          <p:cNvPr id="49377" name="Rectangle 225"/>
          <p:cNvSpPr>
            <a:spLocks noChangeArrowheads="1"/>
          </p:cNvSpPr>
          <p:nvPr/>
        </p:nvSpPr>
        <p:spPr bwMode="auto">
          <a:xfrm>
            <a:off x="5319713" y="1208308"/>
            <a:ext cx="2514600" cy="457200"/>
          </a:xfrm>
          <a:prstGeom prst="rect">
            <a:avLst/>
          </a:prstGeom>
          <a:noFill/>
          <a:ln w="9525">
            <a:noFill/>
            <a:miter lim="800000"/>
            <a:headEnd/>
            <a:tailEnd/>
          </a:ln>
          <a:effectLst/>
        </p:spPr>
        <p:txBody>
          <a:bodyPr/>
          <a:lstStyle/>
          <a:p>
            <a:pPr eaLnBrk="1" hangingPunct="1">
              <a:spcBef>
                <a:spcPct val="20000"/>
              </a:spcBef>
              <a:defRPr/>
            </a:pPr>
            <a:r>
              <a:rPr lang="en-US" altLang="zh-CN" sz="2800" b="1">
                <a:solidFill>
                  <a:srgbClr val="E60000"/>
                </a:solidFill>
                <a:latin typeface="Times New Roman" panose="02020603050405020304" pitchFamily="18" charset="0"/>
                <a:cs typeface="Times New Roman" panose="02020603050405020304" pitchFamily="18" charset="0"/>
              </a:rPr>
              <a:t>3.  </a:t>
            </a:r>
            <a:r>
              <a:rPr lang="zh-CN" altLang="en-US" sz="2800" b="1">
                <a:solidFill>
                  <a:srgbClr val="E60000"/>
                </a:solidFill>
                <a:latin typeface="Times New Roman" panose="02020603050405020304" pitchFamily="18" charset="0"/>
                <a:cs typeface="Times New Roman" panose="02020603050405020304" pitchFamily="18" charset="0"/>
              </a:rPr>
              <a:t>工作波形</a:t>
            </a:r>
          </a:p>
        </p:txBody>
      </p:sp>
      <p:sp>
        <p:nvSpPr>
          <p:cNvPr id="12294" name="Rectangle 226"/>
          <p:cNvSpPr>
            <a:spLocks noChangeArrowheads="1"/>
          </p:cNvSpPr>
          <p:nvPr/>
        </p:nvSpPr>
        <p:spPr bwMode="auto">
          <a:xfrm>
            <a:off x="5619750" y="5443758"/>
            <a:ext cx="6905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solidFill>
                  <a:srgbClr val="CC0000"/>
                </a:solidFill>
                <a:ea typeface="楷体_GB2312" pitchFamily="49" charset="-122"/>
                <a:cs typeface="Times New Roman" panose="02020603050405020304" pitchFamily="18" charset="0"/>
              </a:rPr>
              <a:t>u</a:t>
            </a:r>
            <a:r>
              <a:rPr lang="en-US" altLang="zh-CN" sz="2800" b="1" baseline="-25000">
                <a:solidFill>
                  <a:srgbClr val="CC0000"/>
                </a:solidFill>
                <a:ea typeface="楷体_GB2312" pitchFamily="49" charset="-122"/>
                <a:cs typeface="Times New Roman" panose="02020603050405020304" pitchFamily="18" charset="0"/>
              </a:rPr>
              <a:t>D2</a:t>
            </a:r>
            <a:r>
              <a:rPr lang="en-US" altLang="zh-CN" sz="2800" b="1" i="1">
                <a:solidFill>
                  <a:srgbClr val="CC0000"/>
                </a:solidFill>
                <a:ea typeface="楷体_GB2312" pitchFamily="49" charset="-122"/>
                <a:cs typeface="Times New Roman" panose="02020603050405020304" pitchFamily="18" charset="0"/>
              </a:rPr>
              <a:t>u</a:t>
            </a:r>
            <a:r>
              <a:rPr lang="en-US" altLang="zh-CN" sz="2800" b="1" baseline="-25000">
                <a:solidFill>
                  <a:srgbClr val="CC0000"/>
                </a:solidFill>
                <a:ea typeface="楷体_GB2312" pitchFamily="49" charset="-122"/>
                <a:cs typeface="Times New Roman" panose="02020603050405020304" pitchFamily="18" charset="0"/>
              </a:rPr>
              <a:t>D4</a:t>
            </a:r>
            <a:endParaRPr lang="en-US" altLang="zh-CN" sz="2800" b="1" i="1" baseline="-25000">
              <a:solidFill>
                <a:srgbClr val="CC0000"/>
              </a:solidFill>
              <a:ea typeface="楷体_GB2312" pitchFamily="49" charset="-122"/>
              <a:cs typeface="Times New Roman" panose="02020603050405020304" pitchFamily="18" charset="0"/>
            </a:endParaRPr>
          </a:p>
        </p:txBody>
      </p:sp>
      <p:sp>
        <p:nvSpPr>
          <p:cNvPr id="49379" name="Rectangle 227"/>
          <p:cNvSpPr>
            <a:spLocks noChangeArrowheads="1"/>
          </p:cNvSpPr>
          <p:nvPr/>
        </p:nvSpPr>
        <p:spPr bwMode="auto">
          <a:xfrm>
            <a:off x="531813" y="1222595"/>
            <a:ext cx="2273300" cy="519113"/>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1. </a:t>
            </a:r>
            <a:r>
              <a:rPr lang="zh-CN" altLang="en-US" sz="2800" b="1">
                <a:solidFill>
                  <a:srgbClr val="E60000"/>
                </a:solidFill>
                <a:latin typeface="Times New Roman" panose="02020603050405020304" pitchFamily="18" charset="0"/>
                <a:cs typeface="Times New Roman" panose="02020603050405020304" pitchFamily="18" charset="0"/>
              </a:rPr>
              <a:t>电路结构</a:t>
            </a:r>
          </a:p>
        </p:txBody>
      </p:sp>
      <p:sp>
        <p:nvSpPr>
          <p:cNvPr id="49381" name="Line 229"/>
          <p:cNvSpPr>
            <a:spLocks noChangeShapeType="1"/>
          </p:cNvSpPr>
          <p:nvPr/>
        </p:nvSpPr>
        <p:spPr bwMode="auto">
          <a:xfrm flipV="1">
            <a:off x="2962275" y="2122708"/>
            <a:ext cx="0" cy="67945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382" name="Line 230"/>
          <p:cNvSpPr>
            <a:spLocks noChangeShapeType="1"/>
          </p:cNvSpPr>
          <p:nvPr/>
        </p:nvSpPr>
        <p:spPr bwMode="auto">
          <a:xfrm>
            <a:off x="1627188" y="2732308"/>
            <a:ext cx="0" cy="114300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383" name="Line 231"/>
          <p:cNvSpPr>
            <a:spLocks noChangeShapeType="1"/>
          </p:cNvSpPr>
          <p:nvPr/>
        </p:nvSpPr>
        <p:spPr bwMode="auto">
          <a:xfrm>
            <a:off x="976313" y="3418108"/>
            <a:ext cx="1371600"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384" name="Line 232"/>
          <p:cNvSpPr>
            <a:spLocks noChangeShapeType="1"/>
          </p:cNvSpPr>
          <p:nvPr/>
        </p:nvSpPr>
        <p:spPr bwMode="auto">
          <a:xfrm flipH="1">
            <a:off x="2309813" y="2768820"/>
            <a:ext cx="650875" cy="650875"/>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385" name="Line 233"/>
          <p:cNvSpPr>
            <a:spLocks noChangeShapeType="1"/>
          </p:cNvSpPr>
          <p:nvPr/>
        </p:nvSpPr>
        <p:spPr bwMode="auto">
          <a:xfrm flipH="1">
            <a:off x="1627188" y="2084608"/>
            <a:ext cx="644525" cy="644525"/>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2" name="Group 234"/>
          <p:cNvGrpSpPr>
            <a:grpSpLocks/>
          </p:cNvGrpSpPr>
          <p:nvPr/>
        </p:nvGrpSpPr>
        <p:grpSpPr bwMode="auto">
          <a:xfrm>
            <a:off x="2940050" y="2122708"/>
            <a:ext cx="841375" cy="0"/>
            <a:chOff x="1728" y="1344"/>
            <a:chExt cx="864" cy="0"/>
          </a:xfrm>
        </p:grpSpPr>
        <p:sp>
          <p:nvSpPr>
            <p:cNvPr id="12356" name="Line 235"/>
            <p:cNvSpPr>
              <a:spLocks noChangeShapeType="1"/>
            </p:cNvSpPr>
            <p:nvPr/>
          </p:nvSpPr>
          <p:spPr bwMode="auto">
            <a:xfrm>
              <a:off x="2160" y="1344"/>
              <a:ext cx="432"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57" name="Line 236"/>
            <p:cNvSpPr>
              <a:spLocks noChangeShapeType="1"/>
            </p:cNvSpPr>
            <p:nvPr/>
          </p:nvSpPr>
          <p:spPr bwMode="auto">
            <a:xfrm>
              <a:off x="1728" y="1344"/>
              <a:ext cx="432" cy="0"/>
            </a:xfrm>
            <a:prstGeom prst="line">
              <a:avLst/>
            </a:prstGeom>
            <a:noFill/>
            <a:ln w="57150">
              <a:solidFill>
                <a:srgbClr val="FF33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3" name="Group 237"/>
          <p:cNvGrpSpPr>
            <a:grpSpLocks/>
          </p:cNvGrpSpPr>
          <p:nvPr/>
        </p:nvGrpSpPr>
        <p:grpSpPr bwMode="auto">
          <a:xfrm>
            <a:off x="3757613" y="2122708"/>
            <a:ext cx="0" cy="1752600"/>
            <a:chOff x="2592" y="1344"/>
            <a:chExt cx="0" cy="1104"/>
          </a:xfrm>
        </p:grpSpPr>
        <p:sp>
          <p:nvSpPr>
            <p:cNvPr id="12354" name="Line 238"/>
            <p:cNvSpPr>
              <a:spLocks noChangeShapeType="1"/>
            </p:cNvSpPr>
            <p:nvPr/>
          </p:nvSpPr>
          <p:spPr bwMode="auto">
            <a:xfrm>
              <a:off x="2592" y="1920"/>
              <a:ext cx="0" cy="528"/>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55" name="Line 239"/>
            <p:cNvSpPr>
              <a:spLocks noChangeShapeType="1"/>
            </p:cNvSpPr>
            <p:nvPr/>
          </p:nvSpPr>
          <p:spPr bwMode="auto">
            <a:xfrm>
              <a:off x="2592" y="1344"/>
              <a:ext cx="0" cy="624"/>
            </a:xfrm>
            <a:prstGeom prst="line">
              <a:avLst/>
            </a:prstGeom>
            <a:noFill/>
            <a:ln w="57150">
              <a:solidFill>
                <a:srgbClr val="FF33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4" name="Group 240"/>
          <p:cNvGrpSpPr>
            <a:grpSpLocks/>
          </p:cNvGrpSpPr>
          <p:nvPr/>
        </p:nvGrpSpPr>
        <p:grpSpPr bwMode="auto">
          <a:xfrm>
            <a:off x="1585913" y="3875308"/>
            <a:ext cx="2201862" cy="0"/>
            <a:chOff x="864" y="2448"/>
            <a:chExt cx="1728" cy="0"/>
          </a:xfrm>
        </p:grpSpPr>
        <p:sp>
          <p:nvSpPr>
            <p:cNvPr id="12352" name="Line 241"/>
            <p:cNvSpPr>
              <a:spLocks noChangeShapeType="1"/>
            </p:cNvSpPr>
            <p:nvPr/>
          </p:nvSpPr>
          <p:spPr bwMode="auto">
            <a:xfrm flipH="1">
              <a:off x="864" y="2448"/>
              <a:ext cx="864"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53" name="Line 242"/>
            <p:cNvSpPr>
              <a:spLocks noChangeShapeType="1"/>
            </p:cNvSpPr>
            <p:nvPr/>
          </p:nvSpPr>
          <p:spPr bwMode="auto">
            <a:xfrm flipH="1">
              <a:off x="1728" y="2448"/>
              <a:ext cx="864" cy="0"/>
            </a:xfrm>
            <a:prstGeom prst="line">
              <a:avLst/>
            </a:prstGeom>
            <a:noFill/>
            <a:ln w="57150">
              <a:solidFill>
                <a:srgbClr val="FF33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49395" name="Rectangle 243"/>
          <p:cNvSpPr>
            <a:spLocks noChangeArrowheads="1"/>
          </p:cNvSpPr>
          <p:nvPr/>
        </p:nvSpPr>
        <p:spPr bwMode="auto">
          <a:xfrm>
            <a:off x="569913" y="5231033"/>
            <a:ext cx="4495800" cy="1031875"/>
          </a:xfrm>
          <a:prstGeom prst="rect">
            <a:avLst/>
          </a:prstGeom>
          <a:noFill/>
          <a:ln w="9525">
            <a:noFill/>
            <a:miter lim="800000"/>
            <a:headEnd/>
            <a:tailEnd/>
          </a:ln>
          <a:effectLst/>
        </p:spPr>
        <p:txBody>
          <a:bodyPr>
            <a:spAutoFit/>
          </a:bodyPr>
          <a:lstStyle/>
          <a:p>
            <a:pPr eaLnBrk="1" hangingPunct="1">
              <a:lnSpc>
                <a:spcPct val="110000"/>
              </a:lnSpc>
              <a:defRPr/>
            </a:pPr>
            <a:r>
              <a:rPr lang="en-US" altLang="zh-CN" sz="2800" b="1" i="1">
                <a:solidFill>
                  <a:srgbClr val="005800"/>
                </a:solidFill>
                <a:latin typeface="Times New Roman" panose="02020603050405020304" pitchFamily="18" charset="0"/>
                <a:cs typeface="Times New Roman" panose="02020603050405020304" pitchFamily="18" charset="0"/>
              </a:rPr>
              <a:t>V</a:t>
            </a:r>
            <a:r>
              <a:rPr lang="en-US" altLang="zh-CN" sz="2800" b="1" baseline="-25000">
                <a:solidFill>
                  <a:srgbClr val="005800"/>
                </a:solidFill>
                <a:latin typeface="Times New Roman" panose="02020603050405020304" pitchFamily="18" charset="0"/>
                <a:cs typeface="Times New Roman" panose="02020603050405020304" pitchFamily="18" charset="0"/>
              </a:rPr>
              <a:t>a</a:t>
            </a:r>
            <a:r>
              <a:rPr lang="en-US" altLang="zh-CN" sz="2800" b="1">
                <a:solidFill>
                  <a:srgbClr val="005800"/>
                </a:solidFill>
                <a:latin typeface="Times New Roman" panose="02020603050405020304" pitchFamily="18" charset="0"/>
                <a:cs typeface="Times New Roman" panose="02020603050405020304" pitchFamily="18" charset="0"/>
              </a:rPr>
              <a:t>&lt;</a:t>
            </a:r>
            <a:r>
              <a:rPr lang="en-US" altLang="zh-CN" sz="2800" b="1" i="1">
                <a:solidFill>
                  <a:srgbClr val="005800"/>
                </a:solidFill>
                <a:latin typeface="Times New Roman" panose="02020603050405020304" pitchFamily="18" charset="0"/>
                <a:cs typeface="Times New Roman" panose="02020603050405020304" pitchFamily="18" charset="0"/>
              </a:rPr>
              <a:t>V</a:t>
            </a:r>
            <a:r>
              <a:rPr lang="en-US" altLang="zh-CN" sz="2800" b="1" baseline="-25000">
                <a:solidFill>
                  <a:srgbClr val="005800"/>
                </a:solidFill>
                <a:latin typeface="Times New Roman" panose="02020603050405020304" pitchFamily="18" charset="0"/>
                <a:cs typeface="Times New Roman" panose="02020603050405020304" pitchFamily="18" charset="0"/>
              </a:rPr>
              <a:t>b</a:t>
            </a:r>
            <a:r>
              <a:rPr lang="en-US" altLang="zh-CN" sz="2800" b="1">
                <a:solidFill>
                  <a:srgbClr val="005800"/>
                </a:solidFill>
                <a:latin typeface="Times New Roman" panose="02020603050405020304" pitchFamily="18" charset="0"/>
                <a:cs typeface="Times New Roman" panose="02020603050405020304" pitchFamily="18" charset="0"/>
              </a:rPr>
              <a:t>, </a:t>
            </a:r>
            <a:r>
              <a:rPr lang="zh-CN" altLang="zh-CN" sz="2800" b="1">
                <a:solidFill>
                  <a:srgbClr val="005800"/>
                </a:solidFill>
                <a:latin typeface="Times New Roman" panose="02020603050405020304" pitchFamily="18" charset="0"/>
                <a:cs typeface="Times New Roman" panose="02020603050405020304" pitchFamily="18" charset="0"/>
              </a:rPr>
              <a:t>二极管</a:t>
            </a:r>
            <a:r>
              <a:rPr lang="en-US" altLang="zh-CN" sz="2800" b="1">
                <a:solidFill>
                  <a:srgbClr val="005800"/>
                </a:solidFill>
                <a:latin typeface="Times New Roman" panose="02020603050405020304" pitchFamily="18" charset="0"/>
                <a:cs typeface="Times New Roman" panose="02020603050405020304" pitchFamily="18" charset="0"/>
              </a:rPr>
              <a:t>D</a:t>
            </a:r>
            <a:r>
              <a:rPr lang="zh-CN" altLang="zh-CN" sz="2800" b="1" baseline="-25000">
                <a:solidFill>
                  <a:srgbClr val="005800"/>
                </a:solidFill>
                <a:latin typeface="Times New Roman" panose="02020603050405020304" pitchFamily="18" charset="0"/>
                <a:cs typeface="Times New Roman" panose="02020603050405020304" pitchFamily="18" charset="0"/>
              </a:rPr>
              <a:t>2</a:t>
            </a:r>
            <a:r>
              <a:rPr lang="zh-CN" altLang="zh-CN" sz="2800" b="1">
                <a:solidFill>
                  <a:srgbClr val="005800"/>
                </a:solidFill>
                <a:latin typeface="Times New Roman" panose="02020603050405020304" pitchFamily="18" charset="0"/>
                <a:cs typeface="Times New Roman" panose="02020603050405020304" pitchFamily="18" charset="0"/>
              </a:rPr>
              <a:t>、</a:t>
            </a:r>
            <a:r>
              <a:rPr lang="en-US" altLang="zh-CN" sz="2800" b="1">
                <a:solidFill>
                  <a:srgbClr val="005800"/>
                </a:solidFill>
                <a:latin typeface="Times New Roman" panose="02020603050405020304" pitchFamily="18" charset="0"/>
                <a:cs typeface="Times New Roman" panose="02020603050405020304" pitchFamily="18" charset="0"/>
              </a:rPr>
              <a:t>D</a:t>
            </a:r>
            <a:r>
              <a:rPr lang="zh-CN" altLang="zh-CN" sz="2800" b="1" baseline="-25000">
                <a:solidFill>
                  <a:srgbClr val="005800"/>
                </a:solidFill>
                <a:latin typeface="Times New Roman" panose="02020603050405020304" pitchFamily="18" charset="0"/>
                <a:cs typeface="Times New Roman" panose="02020603050405020304" pitchFamily="18" charset="0"/>
              </a:rPr>
              <a:t>4</a:t>
            </a:r>
            <a:r>
              <a:rPr lang="zh-CN" altLang="zh-CN" sz="2800" b="1">
                <a:solidFill>
                  <a:srgbClr val="005800"/>
                </a:solidFill>
                <a:latin typeface="Times New Roman" panose="02020603050405020304" pitchFamily="18" charset="0"/>
                <a:cs typeface="Times New Roman" panose="02020603050405020304" pitchFamily="18" charset="0"/>
              </a:rPr>
              <a:t> </a:t>
            </a:r>
            <a:endParaRPr lang="en-US" altLang="zh-CN" sz="2800" b="1">
              <a:solidFill>
                <a:srgbClr val="005800"/>
              </a:solidFill>
              <a:latin typeface="Times New Roman" panose="02020603050405020304" pitchFamily="18" charset="0"/>
              <a:cs typeface="Times New Roman" panose="02020603050405020304" pitchFamily="18" charset="0"/>
            </a:endParaRPr>
          </a:p>
          <a:p>
            <a:pPr eaLnBrk="1" hangingPunct="1">
              <a:lnSpc>
                <a:spcPct val="110000"/>
              </a:lnSpc>
              <a:defRPr/>
            </a:pPr>
            <a:r>
              <a:rPr lang="zh-CN" altLang="zh-CN" sz="2800" b="1">
                <a:solidFill>
                  <a:srgbClr val="005800"/>
                </a:solidFill>
                <a:latin typeface="Times New Roman" panose="02020603050405020304" pitchFamily="18" charset="0"/>
                <a:cs typeface="Times New Roman" panose="02020603050405020304" pitchFamily="18" charset="0"/>
              </a:rPr>
              <a:t>导通， </a:t>
            </a:r>
            <a:r>
              <a:rPr lang="en-US" altLang="zh-CN" sz="2800" b="1">
                <a:solidFill>
                  <a:srgbClr val="005800"/>
                </a:solidFill>
                <a:latin typeface="Times New Roman" panose="02020603050405020304" pitchFamily="18" charset="0"/>
                <a:cs typeface="Times New Roman" panose="02020603050405020304" pitchFamily="18" charset="0"/>
              </a:rPr>
              <a:t>D</a:t>
            </a:r>
            <a:r>
              <a:rPr lang="en-US" altLang="zh-CN" sz="2800" b="1" baseline="-25000">
                <a:solidFill>
                  <a:srgbClr val="005800"/>
                </a:solidFill>
                <a:latin typeface="Times New Roman" panose="02020603050405020304" pitchFamily="18" charset="0"/>
                <a:cs typeface="Times New Roman" panose="02020603050405020304" pitchFamily="18" charset="0"/>
              </a:rPr>
              <a:t>1</a:t>
            </a:r>
            <a:r>
              <a:rPr lang="zh-CN" altLang="zh-CN" sz="2800" b="1">
                <a:solidFill>
                  <a:srgbClr val="005800"/>
                </a:solidFill>
                <a:latin typeface="Times New Roman" panose="02020603050405020304" pitchFamily="18" charset="0"/>
                <a:cs typeface="Times New Roman" panose="02020603050405020304" pitchFamily="18" charset="0"/>
              </a:rPr>
              <a:t>、</a:t>
            </a:r>
            <a:r>
              <a:rPr lang="en-US" altLang="zh-CN" sz="2800" b="1">
                <a:solidFill>
                  <a:srgbClr val="005800"/>
                </a:solidFill>
                <a:latin typeface="Times New Roman" panose="02020603050405020304" pitchFamily="18" charset="0"/>
                <a:cs typeface="Times New Roman" panose="02020603050405020304" pitchFamily="18" charset="0"/>
              </a:rPr>
              <a:t>D</a:t>
            </a:r>
            <a:r>
              <a:rPr lang="en-US" altLang="zh-CN" sz="2800" b="1" baseline="-25000">
                <a:solidFill>
                  <a:srgbClr val="005800"/>
                </a:solidFill>
                <a:latin typeface="Times New Roman" panose="02020603050405020304" pitchFamily="18" charset="0"/>
                <a:cs typeface="Times New Roman" panose="02020603050405020304" pitchFamily="18" charset="0"/>
              </a:rPr>
              <a:t>3</a:t>
            </a:r>
            <a:r>
              <a:rPr lang="zh-CN" altLang="zh-CN" sz="2800" b="1" baseline="-25000">
                <a:solidFill>
                  <a:srgbClr val="005800"/>
                </a:solidFill>
                <a:latin typeface="Times New Roman" panose="02020603050405020304" pitchFamily="18" charset="0"/>
                <a:cs typeface="Times New Roman" panose="02020603050405020304" pitchFamily="18" charset="0"/>
              </a:rPr>
              <a:t> </a:t>
            </a:r>
            <a:r>
              <a:rPr lang="zh-CN" altLang="zh-CN" sz="2800" b="1">
                <a:solidFill>
                  <a:srgbClr val="005800"/>
                </a:solidFill>
                <a:latin typeface="Times New Roman" panose="02020603050405020304" pitchFamily="18" charset="0"/>
                <a:cs typeface="Times New Roman" panose="02020603050405020304" pitchFamily="18" charset="0"/>
              </a:rPr>
              <a:t>截止 。</a:t>
            </a:r>
            <a:endParaRPr lang="zh-CN" altLang="en-US" sz="2800" b="1">
              <a:solidFill>
                <a:srgbClr val="005800"/>
              </a:solidFill>
              <a:latin typeface="Times New Roman" panose="02020603050405020304" pitchFamily="18" charset="0"/>
              <a:cs typeface="Times New Roman" panose="02020603050405020304" pitchFamily="18" charset="0"/>
            </a:endParaRPr>
          </a:p>
        </p:txBody>
      </p:sp>
      <p:sp>
        <p:nvSpPr>
          <p:cNvPr id="12305" name="Freeform 244"/>
          <p:cNvSpPr>
            <a:spLocks/>
          </p:cNvSpPr>
          <p:nvPr/>
        </p:nvSpPr>
        <p:spPr bwMode="auto">
          <a:xfrm flipV="1">
            <a:off x="5626100" y="3767358"/>
            <a:ext cx="485775"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06" name="Freeform 245"/>
          <p:cNvSpPr>
            <a:spLocks/>
          </p:cNvSpPr>
          <p:nvPr/>
        </p:nvSpPr>
        <p:spPr bwMode="auto">
          <a:xfrm flipV="1">
            <a:off x="6600825" y="3767358"/>
            <a:ext cx="485775"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07" name="Freeform 246"/>
          <p:cNvSpPr>
            <a:spLocks/>
          </p:cNvSpPr>
          <p:nvPr/>
        </p:nvSpPr>
        <p:spPr bwMode="auto">
          <a:xfrm flipV="1">
            <a:off x="7575550" y="3767358"/>
            <a:ext cx="485775"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08" name="Freeform 247"/>
          <p:cNvSpPr>
            <a:spLocks/>
          </p:cNvSpPr>
          <p:nvPr/>
        </p:nvSpPr>
        <p:spPr bwMode="auto">
          <a:xfrm>
            <a:off x="5626100" y="4986558"/>
            <a:ext cx="487363"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09" name="Freeform 248"/>
          <p:cNvSpPr>
            <a:spLocks/>
          </p:cNvSpPr>
          <p:nvPr/>
        </p:nvSpPr>
        <p:spPr bwMode="auto">
          <a:xfrm>
            <a:off x="6599238" y="4986558"/>
            <a:ext cx="487362"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10" name="Freeform 249"/>
          <p:cNvSpPr>
            <a:spLocks/>
          </p:cNvSpPr>
          <p:nvPr/>
        </p:nvSpPr>
        <p:spPr bwMode="auto">
          <a:xfrm>
            <a:off x="7572375" y="4986558"/>
            <a:ext cx="488950"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12311" name="Group 250"/>
          <p:cNvGrpSpPr>
            <a:grpSpLocks/>
          </p:cNvGrpSpPr>
          <p:nvPr/>
        </p:nvGrpSpPr>
        <p:grpSpPr bwMode="auto">
          <a:xfrm>
            <a:off x="6116638" y="2700558"/>
            <a:ext cx="1951037" cy="2286000"/>
            <a:chOff x="3744" y="1920"/>
            <a:chExt cx="1536" cy="1440"/>
          </a:xfrm>
        </p:grpSpPr>
        <p:sp>
          <p:nvSpPr>
            <p:cNvPr id="12347" name="Line 251"/>
            <p:cNvSpPr>
              <a:spLocks noChangeShapeType="1"/>
            </p:cNvSpPr>
            <p:nvPr/>
          </p:nvSpPr>
          <p:spPr bwMode="auto">
            <a:xfrm>
              <a:off x="3744"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48" name="Line 252"/>
            <p:cNvSpPr>
              <a:spLocks noChangeShapeType="1"/>
            </p:cNvSpPr>
            <p:nvPr/>
          </p:nvSpPr>
          <p:spPr bwMode="auto">
            <a:xfrm>
              <a:off x="4128"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49" name="Line 253"/>
            <p:cNvSpPr>
              <a:spLocks noChangeShapeType="1"/>
            </p:cNvSpPr>
            <p:nvPr/>
          </p:nvSpPr>
          <p:spPr bwMode="auto">
            <a:xfrm>
              <a:off x="4512"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50" name="Line 254"/>
            <p:cNvSpPr>
              <a:spLocks noChangeShapeType="1"/>
            </p:cNvSpPr>
            <p:nvPr/>
          </p:nvSpPr>
          <p:spPr bwMode="auto">
            <a:xfrm>
              <a:off x="4896"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51" name="Line 255"/>
            <p:cNvSpPr>
              <a:spLocks noChangeShapeType="1"/>
            </p:cNvSpPr>
            <p:nvPr/>
          </p:nvSpPr>
          <p:spPr bwMode="auto">
            <a:xfrm>
              <a:off x="5280"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12312" name="Group 256"/>
          <p:cNvGrpSpPr>
            <a:grpSpLocks/>
          </p:cNvGrpSpPr>
          <p:nvPr/>
        </p:nvGrpSpPr>
        <p:grpSpPr bwMode="auto">
          <a:xfrm>
            <a:off x="5124450" y="3081558"/>
            <a:ext cx="3543300" cy="2590800"/>
            <a:chOff x="2962" y="2160"/>
            <a:chExt cx="2791" cy="1632"/>
          </a:xfrm>
        </p:grpSpPr>
        <p:sp>
          <p:nvSpPr>
            <p:cNvPr id="12338" name="Line 257"/>
            <p:cNvSpPr>
              <a:spLocks noChangeShapeType="1"/>
            </p:cNvSpPr>
            <p:nvPr/>
          </p:nvSpPr>
          <p:spPr bwMode="auto">
            <a:xfrm flipV="1">
              <a:off x="3357" y="3168"/>
              <a:ext cx="0" cy="624"/>
            </a:xfrm>
            <a:prstGeom prst="line">
              <a:avLst/>
            </a:prstGeom>
            <a:noFill/>
            <a:ln w="2857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39" name="Line 258"/>
            <p:cNvSpPr>
              <a:spLocks noChangeShapeType="1"/>
            </p:cNvSpPr>
            <p:nvPr/>
          </p:nvSpPr>
          <p:spPr bwMode="auto">
            <a:xfrm>
              <a:off x="3357" y="3360"/>
              <a:ext cx="2208" cy="0"/>
            </a:xfrm>
            <a:prstGeom prst="line">
              <a:avLst/>
            </a:prstGeom>
            <a:noFill/>
            <a:ln w="2857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12340" name="Group 259"/>
            <p:cNvGrpSpPr>
              <a:grpSpLocks/>
            </p:cNvGrpSpPr>
            <p:nvPr/>
          </p:nvGrpSpPr>
          <p:grpSpPr bwMode="auto">
            <a:xfrm>
              <a:off x="3357" y="2400"/>
              <a:ext cx="2160" cy="722"/>
              <a:chOff x="3357" y="2400"/>
              <a:chExt cx="2160" cy="722"/>
            </a:xfrm>
          </p:grpSpPr>
          <p:sp>
            <p:nvSpPr>
              <p:cNvPr id="12345" name="Line 260"/>
              <p:cNvSpPr>
                <a:spLocks noChangeShapeType="1"/>
              </p:cNvSpPr>
              <p:nvPr/>
            </p:nvSpPr>
            <p:spPr bwMode="auto">
              <a:xfrm flipV="1">
                <a:off x="3357" y="2400"/>
                <a:ext cx="0" cy="722"/>
              </a:xfrm>
              <a:prstGeom prst="line">
                <a:avLst/>
              </a:prstGeom>
              <a:noFill/>
              <a:ln w="2857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46" name="Line 261"/>
              <p:cNvSpPr>
                <a:spLocks noChangeShapeType="1"/>
              </p:cNvSpPr>
              <p:nvPr/>
            </p:nvSpPr>
            <p:spPr bwMode="auto">
              <a:xfrm>
                <a:off x="3357" y="2914"/>
                <a:ext cx="2160" cy="8"/>
              </a:xfrm>
              <a:prstGeom prst="line">
                <a:avLst/>
              </a:prstGeom>
              <a:noFill/>
              <a:ln w="2857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12341" name="Text Box 262"/>
            <p:cNvSpPr txBox="1">
              <a:spLocks noChangeArrowheads="1"/>
            </p:cNvSpPr>
            <p:nvPr/>
          </p:nvSpPr>
          <p:spPr bwMode="auto">
            <a:xfrm>
              <a:off x="3001" y="216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ea typeface="楷体_GB2312" pitchFamily="49" charset="-122"/>
                  <a:cs typeface="Times New Roman" panose="02020603050405020304" pitchFamily="18" charset="0"/>
                </a:rPr>
                <a:t>u</a:t>
              </a:r>
              <a:r>
                <a:rPr lang="en-US" altLang="zh-CN" sz="2800" b="1" baseline="-25000">
                  <a:ea typeface="楷体_GB2312" pitchFamily="49" charset="-122"/>
                  <a:cs typeface="Times New Roman" panose="02020603050405020304" pitchFamily="18" charset="0"/>
                </a:rPr>
                <a:t>o</a:t>
              </a:r>
              <a:endParaRPr lang="en-US" altLang="zh-CN" sz="2800" b="1">
                <a:ea typeface="楷体_GB2312" pitchFamily="49" charset="-122"/>
                <a:cs typeface="Times New Roman" panose="02020603050405020304" pitchFamily="18" charset="0"/>
              </a:endParaRPr>
            </a:p>
          </p:txBody>
        </p:sp>
        <p:sp>
          <p:nvSpPr>
            <p:cNvPr id="12342" name="Rectangle 263"/>
            <p:cNvSpPr>
              <a:spLocks noChangeArrowheads="1"/>
            </p:cNvSpPr>
            <p:nvPr/>
          </p:nvSpPr>
          <p:spPr bwMode="auto">
            <a:xfrm>
              <a:off x="2962" y="2976"/>
              <a:ext cx="4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rPr>
                <a:t>u</a:t>
              </a:r>
              <a:r>
                <a:rPr lang="en-US" altLang="zh-CN" sz="2800" b="1" i="1" baseline="-25000">
                  <a:ea typeface="楷体_GB2312" pitchFamily="49" charset="-122"/>
                  <a:cs typeface="Times New Roman" panose="02020603050405020304" pitchFamily="18" charset="0"/>
                </a:rPr>
                <a:t>D</a:t>
              </a:r>
            </a:p>
          </p:txBody>
        </p:sp>
        <p:sp>
          <p:nvSpPr>
            <p:cNvPr id="12343" name="Rectangle 264"/>
            <p:cNvSpPr>
              <a:spLocks noChangeArrowheads="1"/>
            </p:cNvSpPr>
            <p:nvPr/>
          </p:nvSpPr>
          <p:spPr bwMode="auto">
            <a:xfrm>
              <a:off x="5334" y="283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sym typeface="Symbol" panose="05050102010706020507" pitchFamily="18" charset="2"/>
                </a:rPr>
                <a:t>t</a:t>
              </a:r>
            </a:p>
          </p:txBody>
        </p:sp>
        <p:sp>
          <p:nvSpPr>
            <p:cNvPr id="12344" name="Rectangle 265"/>
            <p:cNvSpPr>
              <a:spLocks noChangeArrowheads="1"/>
            </p:cNvSpPr>
            <p:nvPr/>
          </p:nvSpPr>
          <p:spPr bwMode="auto">
            <a:xfrm>
              <a:off x="5338" y="331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sym typeface="Symbol" panose="05050102010706020507" pitchFamily="18" charset="2"/>
                </a:rPr>
                <a:t>t</a:t>
              </a:r>
            </a:p>
          </p:txBody>
        </p:sp>
      </p:grpSp>
      <p:sp>
        <p:nvSpPr>
          <p:cNvPr id="49418" name="Freeform 266"/>
          <p:cNvSpPr>
            <a:spLocks/>
          </p:cNvSpPr>
          <p:nvPr/>
        </p:nvSpPr>
        <p:spPr bwMode="auto">
          <a:xfrm flipV="1">
            <a:off x="6118225" y="3770533"/>
            <a:ext cx="487363"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419" name="Freeform 267"/>
          <p:cNvSpPr>
            <a:spLocks/>
          </p:cNvSpPr>
          <p:nvPr/>
        </p:nvSpPr>
        <p:spPr bwMode="auto">
          <a:xfrm flipV="1">
            <a:off x="7092950" y="3770533"/>
            <a:ext cx="487363"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420" name="Freeform 268"/>
          <p:cNvSpPr>
            <a:spLocks/>
          </p:cNvSpPr>
          <p:nvPr/>
        </p:nvSpPr>
        <p:spPr bwMode="auto">
          <a:xfrm>
            <a:off x="6118225" y="5004020"/>
            <a:ext cx="487363"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421" name="Freeform 269"/>
          <p:cNvSpPr>
            <a:spLocks/>
          </p:cNvSpPr>
          <p:nvPr/>
        </p:nvSpPr>
        <p:spPr bwMode="auto">
          <a:xfrm>
            <a:off x="7091363" y="5004020"/>
            <a:ext cx="488950"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422" name="Rectangle 270"/>
          <p:cNvSpPr>
            <a:spLocks noChangeArrowheads="1"/>
          </p:cNvSpPr>
          <p:nvPr/>
        </p:nvSpPr>
        <p:spPr bwMode="auto">
          <a:xfrm>
            <a:off x="7072313" y="5443758"/>
            <a:ext cx="6905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solidFill>
                  <a:srgbClr val="003399"/>
                </a:solidFill>
                <a:ea typeface="楷体_GB2312" pitchFamily="49" charset="-122"/>
                <a:cs typeface="Times New Roman" panose="02020603050405020304" pitchFamily="18" charset="0"/>
              </a:rPr>
              <a:t>u</a:t>
            </a:r>
            <a:r>
              <a:rPr lang="en-US" altLang="zh-CN" sz="2800" b="1" baseline="-25000">
                <a:solidFill>
                  <a:srgbClr val="003399"/>
                </a:solidFill>
                <a:ea typeface="楷体_GB2312" pitchFamily="49" charset="-122"/>
                <a:cs typeface="Times New Roman" panose="02020603050405020304" pitchFamily="18" charset="0"/>
              </a:rPr>
              <a:t>D1</a:t>
            </a:r>
            <a:r>
              <a:rPr lang="en-US" altLang="zh-CN" sz="2800" b="1" i="1">
                <a:solidFill>
                  <a:srgbClr val="003399"/>
                </a:solidFill>
                <a:ea typeface="楷体_GB2312" pitchFamily="49" charset="-122"/>
                <a:cs typeface="Times New Roman" panose="02020603050405020304" pitchFamily="18" charset="0"/>
              </a:rPr>
              <a:t>u</a:t>
            </a:r>
            <a:r>
              <a:rPr lang="en-US" altLang="zh-CN" sz="2800" b="1" baseline="-25000">
                <a:solidFill>
                  <a:srgbClr val="003399"/>
                </a:solidFill>
                <a:ea typeface="楷体_GB2312" pitchFamily="49" charset="-122"/>
                <a:cs typeface="Times New Roman" panose="02020603050405020304" pitchFamily="18" charset="0"/>
              </a:rPr>
              <a:t>D3</a:t>
            </a:r>
            <a:endParaRPr lang="en-US" altLang="zh-CN" sz="2800" b="1" i="1" baseline="-25000">
              <a:solidFill>
                <a:srgbClr val="003399"/>
              </a:solidFill>
              <a:ea typeface="楷体_GB2312" pitchFamily="49" charset="-122"/>
              <a:cs typeface="Times New Roman" panose="02020603050405020304" pitchFamily="18" charset="0"/>
            </a:endParaRPr>
          </a:p>
        </p:txBody>
      </p:sp>
      <p:sp>
        <p:nvSpPr>
          <p:cNvPr id="49423" name="Rectangle 271"/>
          <p:cNvSpPr>
            <a:spLocks noChangeArrowheads="1"/>
          </p:cNvSpPr>
          <p:nvPr/>
        </p:nvSpPr>
        <p:spPr bwMode="auto">
          <a:xfrm>
            <a:off x="3756025" y="2152870"/>
            <a:ext cx="496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0000FF"/>
                </a:solidFill>
                <a:cs typeface="Times New Roman" panose="02020603050405020304" pitchFamily="18" charset="0"/>
                <a:sym typeface="Symbol" panose="05050102010706020507" pitchFamily="18" charset="2"/>
              </a:rPr>
              <a:t></a:t>
            </a:r>
          </a:p>
        </p:txBody>
      </p:sp>
      <p:sp>
        <p:nvSpPr>
          <p:cNvPr id="49424" name="Oval 272"/>
          <p:cNvSpPr>
            <a:spLocks noChangeArrowheads="1"/>
          </p:cNvSpPr>
          <p:nvPr/>
        </p:nvSpPr>
        <p:spPr bwMode="auto">
          <a:xfrm flipV="1">
            <a:off x="3857625" y="3237133"/>
            <a:ext cx="304800" cy="3048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solidFill>
                  <a:schemeClr val="accent2"/>
                </a:solidFill>
                <a:ea typeface="楷体_GB2312" pitchFamily="49" charset="-122"/>
                <a:cs typeface="Times New Roman" panose="02020603050405020304" pitchFamily="18" charset="0"/>
              </a:rPr>
              <a:t>－</a:t>
            </a:r>
          </a:p>
        </p:txBody>
      </p:sp>
      <p:sp>
        <p:nvSpPr>
          <p:cNvPr id="49426" name="Rectangle 274"/>
          <p:cNvSpPr>
            <a:spLocks noChangeArrowheads="1"/>
          </p:cNvSpPr>
          <p:nvPr/>
        </p:nvSpPr>
        <p:spPr bwMode="auto">
          <a:xfrm>
            <a:off x="323850" y="2825970"/>
            <a:ext cx="534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600" b="1">
                <a:solidFill>
                  <a:srgbClr val="0000FF"/>
                </a:solidFill>
                <a:cs typeface="Times New Roman" panose="02020603050405020304" pitchFamily="18" charset="0"/>
                <a:sym typeface="Symbol" panose="05050102010706020507" pitchFamily="18" charset="2"/>
              </a:rPr>
              <a:t></a:t>
            </a:r>
          </a:p>
        </p:txBody>
      </p:sp>
      <p:sp>
        <p:nvSpPr>
          <p:cNvPr id="49427" name="Oval 275"/>
          <p:cNvSpPr>
            <a:spLocks noChangeArrowheads="1"/>
          </p:cNvSpPr>
          <p:nvPr/>
        </p:nvSpPr>
        <p:spPr bwMode="auto">
          <a:xfrm flipV="1">
            <a:off x="442913" y="2122708"/>
            <a:ext cx="304800" cy="3048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solidFill>
                  <a:schemeClr val="accent2"/>
                </a:solidFill>
                <a:ea typeface="楷体_GB2312" pitchFamily="49" charset="-122"/>
                <a:cs typeface="Times New Roman" panose="02020603050405020304" pitchFamily="18" charset="0"/>
              </a:rPr>
              <a:t>－</a:t>
            </a:r>
          </a:p>
        </p:txBody>
      </p:sp>
      <p:grpSp>
        <p:nvGrpSpPr>
          <p:cNvPr id="12322" name="Group 276"/>
          <p:cNvGrpSpPr>
            <a:grpSpLocks/>
          </p:cNvGrpSpPr>
          <p:nvPr/>
        </p:nvGrpSpPr>
        <p:grpSpPr bwMode="auto">
          <a:xfrm>
            <a:off x="5167313" y="1513108"/>
            <a:ext cx="3505200" cy="1858962"/>
            <a:chOff x="3216" y="899"/>
            <a:chExt cx="2208" cy="1171"/>
          </a:xfrm>
        </p:grpSpPr>
        <p:sp>
          <p:nvSpPr>
            <p:cNvPr id="12331" name="Line 277"/>
            <p:cNvSpPr>
              <a:spLocks noChangeShapeType="1"/>
            </p:cNvSpPr>
            <p:nvPr/>
          </p:nvSpPr>
          <p:spPr bwMode="auto">
            <a:xfrm>
              <a:off x="3505" y="1302"/>
              <a:ext cx="153"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32" name="Freeform 278"/>
            <p:cNvSpPr>
              <a:spLocks/>
            </p:cNvSpPr>
            <p:nvPr/>
          </p:nvSpPr>
          <p:spPr bwMode="auto">
            <a:xfrm>
              <a:off x="3504" y="1302"/>
              <a:ext cx="1536" cy="672"/>
            </a:xfrm>
            <a:custGeom>
              <a:avLst/>
              <a:gdLst>
                <a:gd name="T0" fmla="*/ 0 w 4320"/>
                <a:gd name="T1" fmla="*/ 165 h 960"/>
                <a:gd name="T2" fmla="*/ 20 w 4320"/>
                <a:gd name="T3" fmla="*/ 0 h 960"/>
                <a:gd name="T4" fmla="*/ 39 w 4320"/>
                <a:gd name="T5" fmla="*/ 165 h 960"/>
                <a:gd name="T6" fmla="*/ 58 w 4320"/>
                <a:gd name="T7" fmla="*/ 329 h 960"/>
                <a:gd name="T8" fmla="*/ 78 w 4320"/>
                <a:gd name="T9" fmla="*/ 165 h 960"/>
                <a:gd name="T10" fmla="*/ 97 w 4320"/>
                <a:gd name="T11" fmla="*/ 0 h 960"/>
                <a:gd name="T12" fmla="*/ 117 w 4320"/>
                <a:gd name="T13" fmla="*/ 165 h 960"/>
                <a:gd name="T14" fmla="*/ 136 w 4320"/>
                <a:gd name="T15" fmla="*/ 329 h 960"/>
                <a:gd name="T16" fmla="*/ 155 w 4320"/>
                <a:gd name="T17" fmla="*/ 165 h 960"/>
                <a:gd name="T18" fmla="*/ 175 w 4320"/>
                <a:gd name="T19" fmla="*/ 0 h 960"/>
                <a:gd name="T20" fmla="*/ 194 w 4320"/>
                <a:gd name="T21" fmla="*/ 165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33" name="Line 279"/>
            <p:cNvSpPr>
              <a:spLocks noChangeShapeType="1"/>
            </p:cNvSpPr>
            <p:nvPr/>
          </p:nvSpPr>
          <p:spPr bwMode="auto">
            <a:xfrm flipV="1">
              <a:off x="3504" y="1110"/>
              <a:ext cx="0" cy="960"/>
            </a:xfrm>
            <a:prstGeom prst="line">
              <a:avLst/>
            </a:prstGeom>
            <a:noFill/>
            <a:ln w="2857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34" name="Line 280"/>
            <p:cNvSpPr>
              <a:spLocks noChangeShapeType="1"/>
            </p:cNvSpPr>
            <p:nvPr/>
          </p:nvSpPr>
          <p:spPr bwMode="auto">
            <a:xfrm>
              <a:off x="3504" y="1638"/>
              <a:ext cx="1766" cy="0"/>
            </a:xfrm>
            <a:prstGeom prst="line">
              <a:avLst/>
            </a:prstGeom>
            <a:noFill/>
            <a:ln w="2857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335" name="Text Box 281"/>
            <p:cNvSpPr txBox="1">
              <a:spLocks noChangeArrowheads="1"/>
            </p:cNvSpPr>
            <p:nvPr/>
          </p:nvSpPr>
          <p:spPr bwMode="auto">
            <a:xfrm>
              <a:off x="3274" y="899"/>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rPr>
                <a:t>u</a:t>
              </a:r>
              <a:endParaRPr lang="en-US" altLang="zh-CN" sz="2800" b="1">
                <a:ea typeface="楷体_GB2312" pitchFamily="49" charset="-122"/>
                <a:cs typeface="Times New Roman" panose="02020603050405020304" pitchFamily="18" charset="0"/>
              </a:endParaRPr>
            </a:p>
          </p:txBody>
        </p:sp>
        <p:graphicFrame>
          <p:nvGraphicFramePr>
            <p:cNvPr id="12336" name="Object 282"/>
            <p:cNvGraphicFramePr>
              <a:graphicFrameLocks noChangeAspect="1"/>
            </p:cNvGraphicFramePr>
            <p:nvPr/>
          </p:nvGraphicFramePr>
          <p:xfrm>
            <a:off x="5200" y="1638"/>
            <a:ext cx="224" cy="199"/>
          </p:xfrm>
          <a:graphic>
            <a:graphicData uri="http://schemas.openxmlformats.org/presentationml/2006/ole">
              <mc:AlternateContent xmlns:mc="http://schemas.openxmlformats.org/markup-compatibility/2006">
                <mc:Choice xmlns:v="urn:schemas-microsoft-com:vml" Requires="v">
                  <p:oleObj spid="_x0000_s5134" name="公式" r:id="rId4" imgW="236264" imgH="159862" progId="Equation.3">
                    <p:embed/>
                  </p:oleObj>
                </mc:Choice>
                <mc:Fallback>
                  <p:oleObj name="公式" r:id="rId4" imgW="236264" imgH="15986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 y="1638"/>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37" name="Object 283"/>
            <p:cNvGraphicFramePr>
              <a:graphicFrameLocks noChangeAspect="1"/>
            </p:cNvGraphicFramePr>
            <p:nvPr/>
          </p:nvGraphicFramePr>
          <p:xfrm>
            <a:off x="3216" y="1217"/>
            <a:ext cx="254" cy="200"/>
          </p:xfrm>
          <a:graphic>
            <a:graphicData uri="http://schemas.openxmlformats.org/presentationml/2006/ole">
              <mc:AlternateContent xmlns:mc="http://schemas.openxmlformats.org/markup-compatibility/2006">
                <mc:Choice xmlns:v="urn:schemas-microsoft-com:vml" Requires="v">
                  <p:oleObj spid="_x0000_s5135" name="Equation" r:id="rId6" imgW="335221" imgH="205740" progId="Equation.3">
                    <p:embed/>
                  </p:oleObj>
                </mc:Choice>
                <mc:Fallback>
                  <p:oleObj name="Equation" r:id="rId6" imgW="335221" imgH="2057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1217"/>
                          <a:ext cx="25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323" name="Group 284"/>
          <p:cNvGrpSpPr>
            <a:grpSpLocks/>
          </p:cNvGrpSpPr>
          <p:nvPr/>
        </p:nvGrpSpPr>
        <p:grpSpPr bwMode="auto">
          <a:xfrm>
            <a:off x="5091113" y="3607020"/>
            <a:ext cx="782637" cy="384175"/>
            <a:chOff x="3120" y="2398"/>
            <a:chExt cx="493" cy="242"/>
          </a:xfrm>
        </p:grpSpPr>
        <p:graphicFrame>
          <p:nvGraphicFramePr>
            <p:cNvPr id="12329" name="Object 285"/>
            <p:cNvGraphicFramePr>
              <a:graphicFrameLocks noChangeAspect="1"/>
            </p:cNvGraphicFramePr>
            <p:nvPr/>
          </p:nvGraphicFramePr>
          <p:xfrm>
            <a:off x="3120" y="2398"/>
            <a:ext cx="294" cy="242"/>
          </p:xfrm>
          <a:graphic>
            <a:graphicData uri="http://schemas.openxmlformats.org/presentationml/2006/ole">
              <mc:AlternateContent xmlns:mc="http://schemas.openxmlformats.org/markup-compatibility/2006">
                <mc:Choice xmlns:v="urn:schemas-microsoft-com:vml" Requires="v">
                  <p:oleObj spid="_x0000_s5136" name="Equation" r:id="rId8" imgW="335221" imgH="205740" progId="Equation.3">
                    <p:embed/>
                  </p:oleObj>
                </mc:Choice>
                <mc:Fallback>
                  <p:oleObj name="Equation" r:id="rId8" imgW="335221" imgH="2057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2398"/>
                          <a:ext cx="29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0" name="Line 286"/>
            <p:cNvSpPr>
              <a:spLocks noChangeShapeType="1"/>
            </p:cNvSpPr>
            <p:nvPr/>
          </p:nvSpPr>
          <p:spPr bwMode="auto">
            <a:xfrm flipH="1">
              <a:off x="3435" y="2494"/>
              <a:ext cx="178" cy="0"/>
            </a:xfrm>
            <a:prstGeom prst="line">
              <a:avLst/>
            </a:prstGeom>
            <a:noFill/>
            <a:ln w="19050">
              <a:solidFill>
                <a:srgbClr val="CC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12324" name="Group 287"/>
          <p:cNvGrpSpPr>
            <a:grpSpLocks/>
          </p:cNvGrpSpPr>
          <p:nvPr/>
        </p:nvGrpSpPr>
        <p:grpSpPr bwMode="auto">
          <a:xfrm>
            <a:off x="5035550" y="5283420"/>
            <a:ext cx="817563" cy="384175"/>
            <a:chOff x="3105" y="3253"/>
            <a:chExt cx="515" cy="242"/>
          </a:xfrm>
        </p:grpSpPr>
        <p:graphicFrame>
          <p:nvGraphicFramePr>
            <p:cNvPr id="12327" name="Object 288"/>
            <p:cNvGraphicFramePr>
              <a:graphicFrameLocks noChangeAspect="1"/>
            </p:cNvGraphicFramePr>
            <p:nvPr/>
          </p:nvGraphicFramePr>
          <p:xfrm>
            <a:off x="3105" y="3253"/>
            <a:ext cx="361" cy="242"/>
          </p:xfrm>
          <a:graphic>
            <a:graphicData uri="http://schemas.openxmlformats.org/presentationml/2006/ole">
              <mc:AlternateContent xmlns:mc="http://schemas.openxmlformats.org/markup-compatibility/2006">
                <mc:Choice xmlns:v="urn:schemas-microsoft-com:vml" Requires="v">
                  <p:oleObj spid="_x0000_s5137" name="Equation" r:id="rId10" imgW="449802" imgH="205740" progId="Equation.3">
                    <p:embed/>
                  </p:oleObj>
                </mc:Choice>
                <mc:Fallback>
                  <p:oleObj name="Equation" r:id="rId10" imgW="449802" imgH="2057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5" y="3253"/>
                          <a:ext cx="36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8" name="Line 289"/>
            <p:cNvSpPr>
              <a:spLocks noChangeShapeType="1"/>
            </p:cNvSpPr>
            <p:nvPr/>
          </p:nvSpPr>
          <p:spPr bwMode="auto">
            <a:xfrm flipH="1">
              <a:off x="3498" y="3414"/>
              <a:ext cx="122" cy="0"/>
            </a:xfrm>
            <a:prstGeom prst="line">
              <a:avLst/>
            </a:prstGeom>
            <a:noFill/>
            <a:ln w="19050">
              <a:solidFill>
                <a:srgbClr val="CC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49442" name="Rectangle 290"/>
          <p:cNvSpPr>
            <a:spLocks noChangeArrowheads="1"/>
          </p:cNvSpPr>
          <p:nvPr/>
        </p:nvSpPr>
        <p:spPr bwMode="auto">
          <a:xfrm>
            <a:off x="673100" y="4654770"/>
            <a:ext cx="1556836" cy="566309"/>
          </a:xfrm>
          <a:prstGeom prst="rect">
            <a:avLst/>
          </a:prstGeom>
          <a:noFill/>
          <a:ln w="9525">
            <a:noFill/>
            <a:miter lim="800000"/>
            <a:headEnd/>
            <a:tailEnd/>
          </a:ln>
          <a:effectLst/>
        </p:spPr>
        <p:txBody>
          <a:bodyPr wrap="none">
            <a:spAutoFit/>
          </a:bodyPr>
          <a:lstStyle/>
          <a:p>
            <a:pPr eaLnBrk="1" hangingPunct="1">
              <a:lnSpc>
                <a:spcPct val="110000"/>
              </a:lnSpc>
              <a:defRPr/>
            </a:pP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zh-CN" sz="2800" b="1">
                <a:solidFill>
                  <a:srgbClr val="000099"/>
                </a:solidFill>
                <a:latin typeface="Times New Roman" panose="02020603050405020304" pitchFamily="18" charset="0"/>
                <a:cs typeface="Times New Roman" panose="02020603050405020304" pitchFamily="18" charset="0"/>
              </a:rPr>
              <a:t>负半周</a:t>
            </a:r>
            <a:endParaRPr lang="zh-CN" altLang="en-US" sz="2800" b="1">
              <a:solidFill>
                <a:srgbClr val="000099"/>
              </a:solidFill>
              <a:latin typeface="Times New Roman" panose="02020603050405020304" pitchFamily="18" charset="0"/>
              <a:cs typeface="Times New Roman" panose="02020603050405020304" pitchFamily="18" charset="0"/>
            </a:endParaRPr>
          </a:p>
        </p:txBody>
      </p:sp>
      <p:sp>
        <p:nvSpPr>
          <p:cNvPr id="49380" name="Line 228"/>
          <p:cNvSpPr>
            <a:spLocks noChangeShapeType="1"/>
          </p:cNvSpPr>
          <p:nvPr/>
        </p:nvSpPr>
        <p:spPr bwMode="auto">
          <a:xfrm>
            <a:off x="971550" y="2122708"/>
            <a:ext cx="1300163"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047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442"/>
                                        </p:tgtEl>
                                        <p:attrNameLst>
                                          <p:attrName>style.visibility</p:attrName>
                                        </p:attrNameLst>
                                      </p:cBhvr>
                                      <p:to>
                                        <p:strVal val="visible"/>
                                      </p:to>
                                    </p:set>
                                    <p:animEffect transition="in" filter="wipe(left)">
                                      <p:cBhvr>
                                        <p:cTn id="7" dur="500"/>
                                        <p:tgtEl>
                                          <p:spTgt spid="49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426"/>
                                        </p:tgtEl>
                                        <p:attrNameLst>
                                          <p:attrName>style.visibility</p:attrName>
                                        </p:attrNameLst>
                                      </p:cBhvr>
                                      <p:to>
                                        <p:strVal val="visible"/>
                                      </p:to>
                                    </p:set>
                                    <p:animEffect transition="in" filter="blinds(horizontal)">
                                      <p:cBhvr>
                                        <p:cTn id="12" dur="500"/>
                                        <p:tgtEl>
                                          <p:spTgt spid="49426"/>
                                        </p:tgtEl>
                                      </p:cBhvr>
                                    </p:animEffect>
                                  </p:childTnLst>
                                </p:cTn>
                              </p:par>
                            </p:childTnLst>
                          </p:cTn>
                        </p:par>
                        <p:par>
                          <p:cTn id="13" fill="hold" nodeType="afterGroup">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49427"/>
                                        </p:tgtEl>
                                        <p:attrNameLst>
                                          <p:attrName>style.visibility</p:attrName>
                                        </p:attrNameLst>
                                      </p:cBhvr>
                                      <p:to>
                                        <p:strVal val="visible"/>
                                      </p:to>
                                    </p:set>
                                    <p:animEffect transition="in" filter="box(out)">
                                      <p:cBhvr>
                                        <p:cTn id="16" dur="500"/>
                                        <p:tgtEl>
                                          <p:spTgt spid="4942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49395"/>
                                        </p:tgtEl>
                                        <p:attrNameLst>
                                          <p:attrName>style.visibility</p:attrName>
                                        </p:attrNameLst>
                                      </p:cBhvr>
                                      <p:to>
                                        <p:strVal val="visible"/>
                                      </p:to>
                                    </p:set>
                                    <p:animEffect transition="in" filter="blinds(vertical)">
                                      <p:cBhvr>
                                        <p:cTn id="21" dur="500"/>
                                        <p:tgtEl>
                                          <p:spTgt spid="493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3" fill="hold" grpId="0" nodeType="clickEffect">
                                  <p:stCondLst>
                                    <p:cond delay="0"/>
                                  </p:stCondLst>
                                  <p:childTnLst>
                                    <p:set>
                                      <p:cBhvr>
                                        <p:cTn id="25" dur="1" fill="hold">
                                          <p:stCondLst>
                                            <p:cond delay="0"/>
                                          </p:stCondLst>
                                        </p:cTn>
                                        <p:tgtEl>
                                          <p:spTgt spid="49383"/>
                                        </p:tgtEl>
                                        <p:attrNameLst>
                                          <p:attrName>style.visibility</p:attrName>
                                        </p:attrNameLst>
                                      </p:cBhvr>
                                      <p:to>
                                        <p:strVal val="visible"/>
                                      </p:to>
                                    </p:set>
                                    <p:animEffect transition="in" filter="strips(upRight)">
                                      <p:cBhvr>
                                        <p:cTn id="26" dur="500"/>
                                        <p:tgtEl>
                                          <p:spTgt spid="49383"/>
                                        </p:tgtEl>
                                      </p:cBhvr>
                                    </p:animEffect>
                                  </p:childTnLst>
                                </p:cTn>
                              </p:par>
                            </p:childTnLst>
                          </p:cTn>
                        </p:par>
                        <p:par>
                          <p:cTn id="27" fill="hold" nodeType="afterGroup">
                            <p:stCondLst>
                              <p:cond delay="500"/>
                            </p:stCondLst>
                            <p:childTnLst>
                              <p:par>
                                <p:cTn id="28" presetID="18" presetClass="entr" presetSubtype="3" fill="hold" grpId="0" nodeType="afterEffect">
                                  <p:stCondLst>
                                    <p:cond delay="0"/>
                                  </p:stCondLst>
                                  <p:childTnLst>
                                    <p:set>
                                      <p:cBhvr>
                                        <p:cTn id="29" dur="1" fill="hold">
                                          <p:stCondLst>
                                            <p:cond delay="0"/>
                                          </p:stCondLst>
                                        </p:cTn>
                                        <p:tgtEl>
                                          <p:spTgt spid="49384"/>
                                        </p:tgtEl>
                                        <p:attrNameLst>
                                          <p:attrName>style.visibility</p:attrName>
                                        </p:attrNameLst>
                                      </p:cBhvr>
                                      <p:to>
                                        <p:strVal val="visible"/>
                                      </p:to>
                                    </p:set>
                                    <p:animEffect transition="in" filter="strips(upRight)">
                                      <p:cBhvr>
                                        <p:cTn id="30" dur="500"/>
                                        <p:tgtEl>
                                          <p:spTgt spid="49384"/>
                                        </p:tgtEl>
                                      </p:cBhvr>
                                    </p:animEffect>
                                  </p:childTnLst>
                                </p:cTn>
                              </p:par>
                            </p:childTnLst>
                          </p:cTn>
                        </p:par>
                        <p:par>
                          <p:cTn id="31" fill="hold" nodeType="afterGroup">
                            <p:stCondLst>
                              <p:cond delay="1000"/>
                            </p:stCondLst>
                            <p:childTnLst>
                              <p:par>
                                <p:cTn id="32" presetID="18" presetClass="entr" presetSubtype="3" fill="hold" grpId="0" nodeType="afterEffect">
                                  <p:stCondLst>
                                    <p:cond delay="0"/>
                                  </p:stCondLst>
                                  <p:childTnLst>
                                    <p:set>
                                      <p:cBhvr>
                                        <p:cTn id="33" dur="1" fill="hold">
                                          <p:stCondLst>
                                            <p:cond delay="0"/>
                                          </p:stCondLst>
                                        </p:cTn>
                                        <p:tgtEl>
                                          <p:spTgt spid="49381"/>
                                        </p:tgtEl>
                                        <p:attrNameLst>
                                          <p:attrName>style.visibility</p:attrName>
                                        </p:attrNameLst>
                                      </p:cBhvr>
                                      <p:to>
                                        <p:strVal val="visible"/>
                                      </p:to>
                                    </p:set>
                                    <p:animEffect transition="in" filter="strips(upRight)">
                                      <p:cBhvr>
                                        <p:cTn id="34" dur="500"/>
                                        <p:tgtEl>
                                          <p:spTgt spid="49381"/>
                                        </p:tgtEl>
                                      </p:cBhvr>
                                    </p:animEffect>
                                  </p:childTnLst>
                                </p:cTn>
                              </p:par>
                            </p:childTnLst>
                          </p:cTn>
                        </p:par>
                        <p:par>
                          <p:cTn id="35" fill="hold" nodeType="afterGroup">
                            <p:stCondLst>
                              <p:cond delay="1500"/>
                            </p:stCondLst>
                            <p:childTnLst>
                              <p:par>
                                <p:cTn id="36" presetID="18" presetClass="entr" presetSubtype="3"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strips(upRight)">
                                      <p:cBhvr>
                                        <p:cTn id="38" dur="500"/>
                                        <p:tgtEl>
                                          <p:spTgt spid="2"/>
                                        </p:tgtEl>
                                      </p:cBhvr>
                                    </p:animEffect>
                                  </p:childTnLst>
                                </p:cTn>
                              </p:par>
                            </p:childTnLst>
                          </p:cTn>
                        </p:par>
                        <p:par>
                          <p:cTn id="39" fill="hold" nodeType="afterGroup">
                            <p:stCondLst>
                              <p:cond delay="2000"/>
                            </p:stCondLst>
                            <p:childTnLst>
                              <p:par>
                                <p:cTn id="40" presetID="18" presetClass="entr" presetSubtype="6"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strips(downRight)">
                                      <p:cBhvr>
                                        <p:cTn id="42" dur="500"/>
                                        <p:tgtEl>
                                          <p:spTgt spid="3"/>
                                        </p:tgtEl>
                                      </p:cBhvr>
                                    </p:animEffect>
                                  </p:childTnLst>
                                </p:cTn>
                              </p:par>
                            </p:childTnLst>
                          </p:cTn>
                        </p:par>
                        <p:par>
                          <p:cTn id="43" fill="hold" nodeType="afterGroup">
                            <p:stCondLst>
                              <p:cond delay="2500"/>
                            </p:stCondLst>
                            <p:childTnLst>
                              <p:par>
                                <p:cTn id="44" presetID="18" presetClass="entr" presetSubtype="9"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strips(upLeft)">
                                      <p:cBhvr>
                                        <p:cTn id="46" dur="500"/>
                                        <p:tgtEl>
                                          <p:spTgt spid="4"/>
                                        </p:tgtEl>
                                      </p:cBhvr>
                                    </p:animEffect>
                                  </p:childTnLst>
                                </p:cTn>
                              </p:par>
                            </p:childTnLst>
                          </p:cTn>
                        </p:par>
                        <p:par>
                          <p:cTn id="47" fill="hold" nodeType="afterGroup">
                            <p:stCondLst>
                              <p:cond delay="3000"/>
                            </p:stCondLst>
                            <p:childTnLst>
                              <p:par>
                                <p:cTn id="48" presetID="18" presetClass="entr" presetSubtype="3" fill="hold" grpId="0" nodeType="afterEffect">
                                  <p:stCondLst>
                                    <p:cond delay="0"/>
                                  </p:stCondLst>
                                  <p:childTnLst>
                                    <p:set>
                                      <p:cBhvr>
                                        <p:cTn id="49" dur="1" fill="hold">
                                          <p:stCondLst>
                                            <p:cond delay="0"/>
                                          </p:stCondLst>
                                        </p:cTn>
                                        <p:tgtEl>
                                          <p:spTgt spid="49382"/>
                                        </p:tgtEl>
                                        <p:attrNameLst>
                                          <p:attrName>style.visibility</p:attrName>
                                        </p:attrNameLst>
                                      </p:cBhvr>
                                      <p:to>
                                        <p:strVal val="visible"/>
                                      </p:to>
                                    </p:set>
                                    <p:animEffect transition="in" filter="strips(upRight)">
                                      <p:cBhvr>
                                        <p:cTn id="50" dur="500"/>
                                        <p:tgtEl>
                                          <p:spTgt spid="49382"/>
                                        </p:tgtEl>
                                      </p:cBhvr>
                                    </p:animEffect>
                                  </p:childTnLst>
                                </p:cTn>
                              </p:par>
                            </p:childTnLst>
                          </p:cTn>
                        </p:par>
                        <p:par>
                          <p:cTn id="51" fill="hold" nodeType="afterGroup">
                            <p:stCondLst>
                              <p:cond delay="3500"/>
                            </p:stCondLst>
                            <p:childTnLst>
                              <p:par>
                                <p:cTn id="52" presetID="18" presetClass="entr" presetSubtype="3" fill="hold" grpId="0" nodeType="afterEffect">
                                  <p:stCondLst>
                                    <p:cond delay="0"/>
                                  </p:stCondLst>
                                  <p:childTnLst>
                                    <p:set>
                                      <p:cBhvr>
                                        <p:cTn id="53" dur="1" fill="hold">
                                          <p:stCondLst>
                                            <p:cond delay="0"/>
                                          </p:stCondLst>
                                        </p:cTn>
                                        <p:tgtEl>
                                          <p:spTgt spid="49385"/>
                                        </p:tgtEl>
                                        <p:attrNameLst>
                                          <p:attrName>style.visibility</p:attrName>
                                        </p:attrNameLst>
                                      </p:cBhvr>
                                      <p:to>
                                        <p:strVal val="visible"/>
                                      </p:to>
                                    </p:set>
                                    <p:animEffect transition="in" filter="strips(upRight)">
                                      <p:cBhvr>
                                        <p:cTn id="54" dur="500"/>
                                        <p:tgtEl>
                                          <p:spTgt spid="49385"/>
                                        </p:tgtEl>
                                      </p:cBhvr>
                                    </p:animEffect>
                                  </p:childTnLst>
                                </p:cTn>
                              </p:par>
                            </p:childTnLst>
                          </p:cTn>
                        </p:par>
                        <p:par>
                          <p:cTn id="55" fill="hold" nodeType="afterGroup">
                            <p:stCondLst>
                              <p:cond delay="4000"/>
                            </p:stCondLst>
                            <p:childTnLst>
                              <p:par>
                                <p:cTn id="56" presetID="18" presetClass="entr" presetSubtype="9" fill="hold" grpId="0" nodeType="afterEffect">
                                  <p:stCondLst>
                                    <p:cond delay="0"/>
                                  </p:stCondLst>
                                  <p:childTnLst>
                                    <p:set>
                                      <p:cBhvr>
                                        <p:cTn id="57" dur="1" fill="hold">
                                          <p:stCondLst>
                                            <p:cond delay="0"/>
                                          </p:stCondLst>
                                        </p:cTn>
                                        <p:tgtEl>
                                          <p:spTgt spid="49380"/>
                                        </p:tgtEl>
                                        <p:attrNameLst>
                                          <p:attrName>style.visibility</p:attrName>
                                        </p:attrNameLst>
                                      </p:cBhvr>
                                      <p:to>
                                        <p:strVal val="visible"/>
                                      </p:to>
                                    </p:set>
                                    <p:animEffect transition="in" filter="strips(upLeft)">
                                      <p:cBhvr>
                                        <p:cTn id="58" dur="500"/>
                                        <p:tgtEl>
                                          <p:spTgt spid="4938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49423"/>
                                        </p:tgtEl>
                                        <p:attrNameLst>
                                          <p:attrName>style.visibility</p:attrName>
                                        </p:attrNameLst>
                                      </p:cBhvr>
                                      <p:to>
                                        <p:strVal val="visible"/>
                                      </p:to>
                                    </p:set>
                                    <p:animEffect transition="in" filter="blinds(horizontal)">
                                      <p:cBhvr>
                                        <p:cTn id="63" dur="500"/>
                                        <p:tgtEl>
                                          <p:spTgt spid="49423"/>
                                        </p:tgtEl>
                                      </p:cBhvr>
                                    </p:animEffect>
                                  </p:childTnLst>
                                </p:cTn>
                              </p:par>
                            </p:childTnLst>
                          </p:cTn>
                        </p:par>
                        <p:par>
                          <p:cTn id="64" fill="hold" nodeType="afterGroup">
                            <p:stCondLst>
                              <p:cond delay="500"/>
                            </p:stCondLst>
                            <p:childTnLst>
                              <p:par>
                                <p:cTn id="65" presetID="4" presetClass="entr" presetSubtype="32" fill="hold" grpId="0" nodeType="afterEffect">
                                  <p:stCondLst>
                                    <p:cond delay="0"/>
                                  </p:stCondLst>
                                  <p:childTnLst>
                                    <p:set>
                                      <p:cBhvr>
                                        <p:cTn id="66" dur="1" fill="hold">
                                          <p:stCondLst>
                                            <p:cond delay="0"/>
                                          </p:stCondLst>
                                        </p:cTn>
                                        <p:tgtEl>
                                          <p:spTgt spid="49424"/>
                                        </p:tgtEl>
                                        <p:attrNameLst>
                                          <p:attrName>style.visibility</p:attrName>
                                        </p:attrNameLst>
                                      </p:cBhvr>
                                      <p:to>
                                        <p:strVal val="visible"/>
                                      </p:to>
                                    </p:set>
                                    <p:animEffect transition="in" filter="box(out)">
                                      <p:cBhvr>
                                        <p:cTn id="67" dur="500"/>
                                        <p:tgtEl>
                                          <p:spTgt spid="494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8" presetClass="entr" presetSubtype="3" fill="hold" grpId="0" nodeType="clickEffect">
                                  <p:stCondLst>
                                    <p:cond delay="0"/>
                                  </p:stCondLst>
                                  <p:childTnLst>
                                    <p:set>
                                      <p:cBhvr>
                                        <p:cTn id="71" dur="1" fill="hold">
                                          <p:stCondLst>
                                            <p:cond delay="0"/>
                                          </p:stCondLst>
                                        </p:cTn>
                                        <p:tgtEl>
                                          <p:spTgt spid="49418"/>
                                        </p:tgtEl>
                                        <p:attrNameLst>
                                          <p:attrName>style.visibility</p:attrName>
                                        </p:attrNameLst>
                                      </p:cBhvr>
                                      <p:to>
                                        <p:strVal val="visible"/>
                                      </p:to>
                                    </p:set>
                                    <p:animEffect transition="in" filter="strips(upRight)">
                                      <p:cBhvr>
                                        <p:cTn id="72" dur="500"/>
                                        <p:tgtEl>
                                          <p:spTgt spid="49418"/>
                                        </p:tgtEl>
                                      </p:cBhvr>
                                    </p:animEffect>
                                  </p:childTnLst>
                                </p:cTn>
                              </p:par>
                            </p:childTnLst>
                          </p:cTn>
                        </p:par>
                        <p:par>
                          <p:cTn id="73" fill="hold" nodeType="afterGroup">
                            <p:stCondLst>
                              <p:cond delay="500"/>
                            </p:stCondLst>
                            <p:childTnLst>
                              <p:par>
                                <p:cTn id="74" presetID="18" presetClass="entr" presetSubtype="3" fill="hold" grpId="0" nodeType="afterEffect">
                                  <p:stCondLst>
                                    <p:cond delay="0"/>
                                  </p:stCondLst>
                                  <p:childTnLst>
                                    <p:set>
                                      <p:cBhvr>
                                        <p:cTn id="75" dur="1" fill="hold">
                                          <p:stCondLst>
                                            <p:cond delay="0"/>
                                          </p:stCondLst>
                                        </p:cTn>
                                        <p:tgtEl>
                                          <p:spTgt spid="49419"/>
                                        </p:tgtEl>
                                        <p:attrNameLst>
                                          <p:attrName>style.visibility</p:attrName>
                                        </p:attrNameLst>
                                      </p:cBhvr>
                                      <p:to>
                                        <p:strVal val="visible"/>
                                      </p:to>
                                    </p:set>
                                    <p:animEffect transition="in" filter="strips(upRight)">
                                      <p:cBhvr>
                                        <p:cTn id="76" dur="500"/>
                                        <p:tgtEl>
                                          <p:spTgt spid="49419"/>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8" presetClass="entr" presetSubtype="6" fill="hold" grpId="0" nodeType="clickEffect">
                                  <p:stCondLst>
                                    <p:cond delay="0"/>
                                  </p:stCondLst>
                                  <p:childTnLst>
                                    <p:set>
                                      <p:cBhvr>
                                        <p:cTn id="80" dur="1" fill="hold">
                                          <p:stCondLst>
                                            <p:cond delay="0"/>
                                          </p:stCondLst>
                                        </p:cTn>
                                        <p:tgtEl>
                                          <p:spTgt spid="49420"/>
                                        </p:tgtEl>
                                        <p:attrNameLst>
                                          <p:attrName>style.visibility</p:attrName>
                                        </p:attrNameLst>
                                      </p:cBhvr>
                                      <p:to>
                                        <p:strVal val="visible"/>
                                      </p:to>
                                    </p:set>
                                    <p:animEffect transition="in" filter="strips(downRight)">
                                      <p:cBhvr>
                                        <p:cTn id="81" dur="500"/>
                                        <p:tgtEl>
                                          <p:spTgt spid="49420"/>
                                        </p:tgtEl>
                                      </p:cBhvr>
                                    </p:animEffect>
                                  </p:childTnLst>
                                </p:cTn>
                              </p:par>
                            </p:childTnLst>
                          </p:cTn>
                        </p:par>
                        <p:par>
                          <p:cTn id="82" fill="hold" nodeType="afterGroup">
                            <p:stCondLst>
                              <p:cond delay="500"/>
                            </p:stCondLst>
                            <p:childTnLst>
                              <p:par>
                                <p:cTn id="83" presetID="18" presetClass="entr" presetSubtype="6" fill="hold" grpId="0" nodeType="afterEffect">
                                  <p:stCondLst>
                                    <p:cond delay="0"/>
                                  </p:stCondLst>
                                  <p:childTnLst>
                                    <p:set>
                                      <p:cBhvr>
                                        <p:cTn id="84" dur="1" fill="hold">
                                          <p:stCondLst>
                                            <p:cond delay="0"/>
                                          </p:stCondLst>
                                        </p:cTn>
                                        <p:tgtEl>
                                          <p:spTgt spid="49421"/>
                                        </p:tgtEl>
                                        <p:attrNameLst>
                                          <p:attrName>style.visibility</p:attrName>
                                        </p:attrNameLst>
                                      </p:cBhvr>
                                      <p:to>
                                        <p:strVal val="visible"/>
                                      </p:to>
                                    </p:set>
                                    <p:animEffect transition="in" filter="strips(downRight)">
                                      <p:cBhvr>
                                        <p:cTn id="85" dur="500"/>
                                        <p:tgtEl>
                                          <p:spTgt spid="4942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5" fill="hold" grpId="0" nodeType="clickEffect">
                                  <p:stCondLst>
                                    <p:cond delay="0"/>
                                  </p:stCondLst>
                                  <p:childTnLst>
                                    <p:set>
                                      <p:cBhvr>
                                        <p:cTn id="89" dur="1" fill="hold">
                                          <p:stCondLst>
                                            <p:cond delay="0"/>
                                          </p:stCondLst>
                                        </p:cTn>
                                        <p:tgtEl>
                                          <p:spTgt spid="49422"/>
                                        </p:tgtEl>
                                        <p:attrNameLst>
                                          <p:attrName>style.visibility</p:attrName>
                                        </p:attrNameLst>
                                      </p:cBhvr>
                                      <p:to>
                                        <p:strVal val="visible"/>
                                      </p:to>
                                    </p:set>
                                    <p:animEffect transition="in" filter="blinds(vertical)">
                                      <p:cBhvr>
                                        <p:cTn id="90" dur="500"/>
                                        <p:tgtEl>
                                          <p:spTgt spid="49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81" grpId="0" animBg="1"/>
      <p:bldP spid="49382" grpId="0" animBg="1"/>
      <p:bldP spid="49383" grpId="0" animBg="1"/>
      <p:bldP spid="49384" grpId="0" animBg="1"/>
      <p:bldP spid="49385" grpId="0" animBg="1"/>
      <p:bldP spid="49395" grpId="0" autoUpdateAnimBg="0"/>
      <p:bldP spid="49418" grpId="0" animBg="1"/>
      <p:bldP spid="49419" grpId="0" animBg="1"/>
      <p:bldP spid="49420" grpId="0" animBg="1"/>
      <p:bldP spid="49421" grpId="0" animBg="1"/>
      <p:bldP spid="49422" grpId="0" autoUpdateAnimBg="0"/>
      <p:bldP spid="49423" grpId="0" autoUpdateAnimBg="0"/>
      <p:bldP spid="49424" grpId="0" animBg="1" autoUpdateAnimBg="0"/>
      <p:bldP spid="49426" grpId="0" autoUpdateAnimBg="0"/>
      <p:bldP spid="49427" grpId="0" animBg="1" autoUpdateAnimBg="0"/>
      <p:bldP spid="49442" grpId="0"/>
      <p:bldP spid="493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subTitle" idx="1"/>
          </p:nvPr>
        </p:nvSpPr>
        <p:spPr bwMode="auto">
          <a:xfrm>
            <a:off x="524347" y="601584"/>
            <a:ext cx="26670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E60000"/>
                </a:solidFill>
                <a:latin typeface="Times New Roman" panose="02020603050405020304" pitchFamily="18" charset="0"/>
                <a:cs typeface="Times New Roman" panose="02020603050405020304" pitchFamily="18" charset="0"/>
              </a:rPr>
              <a:t>4.  </a:t>
            </a:r>
            <a:r>
              <a:rPr lang="zh-CN" altLang="en-US" sz="2800" b="1" smtClean="0">
                <a:solidFill>
                  <a:srgbClr val="E60000"/>
                </a:solidFill>
                <a:latin typeface="Times New Roman" panose="02020603050405020304" pitchFamily="18" charset="0"/>
                <a:cs typeface="Times New Roman" panose="02020603050405020304" pitchFamily="18" charset="0"/>
              </a:rPr>
              <a:t>参数计算</a:t>
            </a:r>
          </a:p>
        </p:txBody>
      </p:sp>
      <p:sp>
        <p:nvSpPr>
          <p:cNvPr id="50179" name="Rectangle 3"/>
          <p:cNvSpPr>
            <a:spLocks noChangeArrowheads="1"/>
          </p:cNvSpPr>
          <p:nvPr/>
        </p:nvSpPr>
        <p:spPr bwMode="auto">
          <a:xfrm>
            <a:off x="448147" y="1036559"/>
            <a:ext cx="4648200" cy="519113"/>
          </a:xfrm>
          <a:prstGeom prst="rect">
            <a:avLst/>
          </a:prstGeom>
          <a:noFill/>
          <a:ln w="9525">
            <a:noFill/>
            <a:miter lim="800000"/>
            <a:headEnd/>
            <a:tailEnd/>
          </a:ln>
          <a:effectLst/>
        </p:spPr>
        <p:txBody>
          <a:bodyPr>
            <a:spAutoFit/>
          </a:bodyPr>
          <a:lstStyle/>
          <a:p>
            <a:pPr eaLnBrk="1" hangingPunct="1">
              <a:defRPr/>
            </a:pPr>
            <a:r>
              <a:rPr lang="en-US" altLang="zh-CN" sz="2800" b="1">
                <a:solidFill>
                  <a:srgbClr val="000099"/>
                </a:solidFill>
                <a:latin typeface="Times New Roman" panose="02020603050405020304" pitchFamily="18" charset="0"/>
                <a:cs typeface="Times New Roman" panose="02020603050405020304" pitchFamily="18" charset="0"/>
              </a:rPr>
              <a:t>(1) </a:t>
            </a:r>
            <a:r>
              <a:rPr lang="zh-CN" altLang="en-US" sz="2800" b="1">
                <a:solidFill>
                  <a:srgbClr val="000099"/>
                </a:solidFill>
                <a:latin typeface="Times New Roman" panose="02020603050405020304" pitchFamily="18" charset="0"/>
                <a:cs typeface="Times New Roman" panose="02020603050405020304" pitchFamily="18" charset="0"/>
              </a:rPr>
              <a:t>整流电压平均值 </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3200" b="1" baseline="-25000">
                <a:solidFill>
                  <a:srgbClr val="000099"/>
                </a:solidFill>
                <a:latin typeface="Times New Roman" panose="02020603050405020304" pitchFamily="18" charset="0"/>
                <a:cs typeface="Times New Roman" panose="02020603050405020304" pitchFamily="18" charset="0"/>
              </a:rPr>
              <a:t>o</a:t>
            </a:r>
          </a:p>
        </p:txBody>
      </p:sp>
      <p:sp>
        <p:nvSpPr>
          <p:cNvPr id="50185" name="Rectangle 9"/>
          <p:cNvSpPr>
            <a:spLocks noChangeArrowheads="1"/>
          </p:cNvSpPr>
          <p:nvPr/>
        </p:nvSpPr>
        <p:spPr bwMode="auto">
          <a:xfrm>
            <a:off x="448147" y="2487534"/>
            <a:ext cx="4267200" cy="579438"/>
          </a:xfrm>
          <a:prstGeom prst="rect">
            <a:avLst/>
          </a:prstGeom>
          <a:noFill/>
          <a:ln w="9525">
            <a:noFill/>
            <a:miter lim="800000"/>
            <a:headEnd/>
            <a:tailEnd/>
          </a:ln>
          <a:effectLst/>
        </p:spPr>
        <p:txBody>
          <a:bodyPr>
            <a:spAutoFit/>
          </a:bodyPr>
          <a:lstStyle/>
          <a:p>
            <a:pPr eaLnBrk="1" hangingPunct="1">
              <a:defRPr/>
            </a:pPr>
            <a:r>
              <a:rPr lang="en-US" altLang="zh-CN" sz="2800" b="1">
                <a:solidFill>
                  <a:srgbClr val="000099"/>
                </a:solidFill>
                <a:latin typeface="Times New Roman" panose="02020603050405020304" pitchFamily="18" charset="0"/>
                <a:cs typeface="Times New Roman" panose="02020603050405020304" pitchFamily="18" charset="0"/>
              </a:rPr>
              <a:t>(2) </a:t>
            </a:r>
            <a:r>
              <a:rPr lang="zh-CN" altLang="en-US" sz="2800" b="1">
                <a:solidFill>
                  <a:srgbClr val="000099"/>
                </a:solidFill>
                <a:latin typeface="Times New Roman" panose="02020603050405020304" pitchFamily="18" charset="0"/>
                <a:cs typeface="Times New Roman" panose="02020603050405020304" pitchFamily="18" charset="0"/>
              </a:rPr>
              <a:t>整流电流平均值 </a:t>
            </a:r>
            <a:r>
              <a:rPr lang="en-US" altLang="zh-CN" sz="2800" b="1" i="1">
                <a:solidFill>
                  <a:srgbClr val="000099"/>
                </a:solidFill>
                <a:latin typeface="Times New Roman" panose="02020603050405020304" pitchFamily="18" charset="0"/>
                <a:cs typeface="Times New Roman" panose="02020603050405020304" pitchFamily="18" charset="0"/>
              </a:rPr>
              <a:t>I</a:t>
            </a:r>
            <a:r>
              <a:rPr lang="en-US" altLang="zh-CN" sz="3200" b="1" baseline="-25000">
                <a:solidFill>
                  <a:srgbClr val="000099"/>
                </a:solidFill>
                <a:latin typeface="Times New Roman" panose="02020603050405020304" pitchFamily="18" charset="0"/>
                <a:cs typeface="Times New Roman" panose="02020603050405020304" pitchFamily="18" charset="0"/>
              </a:rPr>
              <a:t>o</a:t>
            </a:r>
            <a:endParaRPr lang="en-US" altLang="zh-CN" sz="3200" b="1">
              <a:solidFill>
                <a:srgbClr val="000099"/>
              </a:solidFill>
              <a:latin typeface="Times New Roman" panose="02020603050405020304" pitchFamily="18" charset="0"/>
              <a:cs typeface="Times New Roman" panose="02020603050405020304" pitchFamily="18" charset="0"/>
            </a:endParaRPr>
          </a:p>
        </p:txBody>
      </p:sp>
      <p:graphicFrame>
        <p:nvGraphicFramePr>
          <p:cNvPr id="50186" name="Object 10"/>
          <p:cNvGraphicFramePr>
            <a:graphicFrameLocks noChangeAspect="1"/>
          </p:cNvGraphicFramePr>
          <p:nvPr>
            <p:extLst/>
          </p:nvPr>
        </p:nvGraphicFramePr>
        <p:xfrm>
          <a:off x="4207347" y="2312909"/>
          <a:ext cx="2681288" cy="1116013"/>
        </p:xfrm>
        <a:graphic>
          <a:graphicData uri="http://schemas.openxmlformats.org/presentationml/2006/ole">
            <mc:AlternateContent xmlns:mc="http://schemas.openxmlformats.org/markup-compatibility/2006">
              <mc:Choice xmlns:v="urn:schemas-microsoft-com:vml" Requires="v">
                <p:oleObj spid="_x0000_s6167" name="公式" r:id="rId3" imgW="1135395" imgH="434182" progId="Equation.3">
                  <p:embed/>
                </p:oleObj>
              </mc:Choice>
              <mc:Fallback>
                <p:oleObj name="公式" r:id="rId3" imgW="1135395" imgH="43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347" y="2312909"/>
                        <a:ext cx="2681288"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7" name="Rectangle 11"/>
          <p:cNvSpPr>
            <a:spLocks noChangeArrowheads="1"/>
          </p:cNvSpPr>
          <p:nvPr/>
        </p:nvSpPr>
        <p:spPr bwMode="auto">
          <a:xfrm>
            <a:off x="448147" y="3517822"/>
            <a:ext cx="5105400" cy="519112"/>
          </a:xfrm>
          <a:prstGeom prst="rect">
            <a:avLst/>
          </a:prstGeom>
          <a:noFill/>
          <a:ln w="9525">
            <a:noFill/>
            <a:miter lim="800000"/>
            <a:headEnd/>
            <a:tailEnd/>
          </a:ln>
          <a:effectLst/>
        </p:spPr>
        <p:txBody>
          <a:bodyPr>
            <a:spAutoFit/>
          </a:bodyPr>
          <a:lstStyle/>
          <a:p>
            <a:pPr eaLnBrk="1" hangingPunct="1">
              <a:defRPr/>
            </a:pPr>
            <a:r>
              <a:rPr lang="en-US" altLang="zh-CN" sz="2800" b="1">
                <a:solidFill>
                  <a:srgbClr val="000099"/>
                </a:solidFill>
                <a:latin typeface="Times New Roman" panose="02020603050405020304" pitchFamily="18" charset="0"/>
                <a:cs typeface="Times New Roman" panose="02020603050405020304" pitchFamily="18" charset="0"/>
              </a:rPr>
              <a:t>(3) </a:t>
            </a:r>
            <a:r>
              <a:rPr lang="zh-CN" altLang="en-US" sz="2800" b="1">
                <a:solidFill>
                  <a:srgbClr val="000099"/>
                </a:solidFill>
                <a:latin typeface="Times New Roman" panose="02020603050405020304" pitchFamily="18" charset="0"/>
                <a:cs typeface="Times New Roman" panose="02020603050405020304" pitchFamily="18" charset="0"/>
              </a:rPr>
              <a:t>流过每管电流平均值 </a:t>
            </a:r>
            <a:r>
              <a:rPr lang="en-US" altLang="zh-CN" sz="2800" b="1" i="1">
                <a:solidFill>
                  <a:srgbClr val="000099"/>
                </a:solidFill>
                <a:latin typeface="Times New Roman" panose="02020603050405020304" pitchFamily="18" charset="0"/>
                <a:cs typeface="Times New Roman" panose="02020603050405020304" pitchFamily="18" charset="0"/>
              </a:rPr>
              <a:t>I</a:t>
            </a:r>
            <a:r>
              <a:rPr lang="en-US" altLang="zh-CN" sz="2800" b="1" baseline="-25000">
                <a:solidFill>
                  <a:srgbClr val="000099"/>
                </a:solidFill>
                <a:latin typeface="Times New Roman" panose="02020603050405020304" pitchFamily="18" charset="0"/>
                <a:cs typeface="Times New Roman" panose="02020603050405020304" pitchFamily="18" charset="0"/>
              </a:rPr>
              <a:t>D</a:t>
            </a:r>
            <a:endParaRPr lang="en-US" altLang="zh-CN" sz="2800" b="1" i="1" baseline="-25000">
              <a:solidFill>
                <a:srgbClr val="000099"/>
              </a:solidFill>
              <a:latin typeface="Times New Roman" panose="02020603050405020304" pitchFamily="18" charset="0"/>
              <a:cs typeface="Times New Roman" panose="02020603050405020304" pitchFamily="18" charset="0"/>
            </a:endParaRPr>
          </a:p>
        </p:txBody>
      </p:sp>
      <p:graphicFrame>
        <p:nvGraphicFramePr>
          <p:cNvPr id="50188" name="Object 12"/>
          <p:cNvGraphicFramePr>
            <a:graphicFrameLocks noChangeAspect="1"/>
          </p:cNvGraphicFramePr>
          <p:nvPr>
            <p:extLst/>
          </p:nvPr>
        </p:nvGraphicFramePr>
        <p:xfrm>
          <a:off x="5061422" y="3281284"/>
          <a:ext cx="1635125" cy="1068388"/>
        </p:xfrm>
        <a:graphic>
          <a:graphicData uri="http://schemas.openxmlformats.org/presentationml/2006/ole">
            <mc:AlternateContent xmlns:mc="http://schemas.openxmlformats.org/markup-compatibility/2006">
              <mc:Choice xmlns:v="urn:schemas-microsoft-com:vml" Requires="v">
                <p:oleObj spid="_x0000_s6168" name="Equation" r:id="rId5" imgW="617412" imgH="396345" progId="Equation.3">
                  <p:embed/>
                </p:oleObj>
              </mc:Choice>
              <mc:Fallback>
                <p:oleObj name="Equation" r:id="rId5" imgW="617412" imgH="39634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1422" y="3281284"/>
                        <a:ext cx="1635125" cy="106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9" name="Rectangle 13"/>
          <p:cNvSpPr>
            <a:spLocks noChangeArrowheads="1"/>
          </p:cNvSpPr>
          <p:nvPr/>
        </p:nvSpPr>
        <p:spPr bwMode="auto">
          <a:xfrm>
            <a:off x="433860" y="4260772"/>
            <a:ext cx="5410455" cy="523220"/>
          </a:xfrm>
          <a:prstGeom prst="rect">
            <a:avLst/>
          </a:prstGeom>
          <a:noFill/>
          <a:ln w="9525">
            <a:noFill/>
            <a:miter lim="800000"/>
            <a:headEnd/>
            <a:tailEnd/>
          </a:ln>
          <a:effectLst/>
        </p:spPr>
        <p:txBody>
          <a:bodyPr wrap="none">
            <a:spAutoFit/>
          </a:bodyPr>
          <a:lstStyle/>
          <a:p>
            <a:pPr eaLnBrk="1" hangingPunct="1">
              <a:defRPr/>
            </a:pPr>
            <a:r>
              <a:rPr lang="en-US" altLang="zh-CN" sz="2800" b="1">
                <a:solidFill>
                  <a:srgbClr val="000099"/>
                </a:solidFill>
                <a:latin typeface="Times New Roman" panose="02020603050405020304" pitchFamily="18" charset="0"/>
                <a:cs typeface="Times New Roman" panose="02020603050405020304" pitchFamily="18" charset="0"/>
              </a:rPr>
              <a:t>(4) </a:t>
            </a:r>
            <a:r>
              <a:rPr lang="zh-CN" altLang="en-US" sz="2800" b="1">
                <a:solidFill>
                  <a:srgbClr val="000099"/>
                </a:solidFill>
                <a:latin typeface="Times New Roman" panose="02020603050405020304" pitchFamily="18" charset="0"/>
                <a:cs typeface="Times New Roman" panose="02020603050405020304" pitchFamily="18" charset="0"/>
              </a:rPr>
              <a:t>每管承受的最高反向电压 </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baseline="-25000">
                <a:solidFill>
                  <a:srgbClr val="000099"/>
                </a:solidFill>
                <a:latin typeface="Times New Roman" panose="02020603050405020304" pitchFamily="18" charset="0"/>
                <a:cs typeface="Times New Roman" panose="02020603050405020304" pitchFamily="18" charset="0"/>
              </a:rPr>
              <a:t>RM</a:t>
            </a:r>
          </a:p>
        </p:txBody>
      </p:sp>
      <p:graphicFrame>
        <p:nvGraphicFramePr>
          <p:cNvPr id="50190" name="Object 14"/>
          <p:cNvGraphicFramePr>
            <a:graphicFrameLocks noChangeAspect="1"/>
          </p:cNvGraphicFramePr>
          <p:nvPr>
            <p:extLst/>
          </p:nvPr>
        </p:nvGraphicFramePr>
        <p:xfrm>
          <a:off x="6193310" y="4235372"/>
          <a:ext cx="1682750" cy="608012"/>
        </p:xfrm>
        <a:graphic>
          <a:graphicData uri="http://schemas.openxmlformats.org/presentationml/2006/ole">
            <mc:AlternateContent xmlns:mc="http://schemas.openxmlformats.org/markup-compatibility/2006">
              <mc:Choice xmlns:v="urn:schemas-microsoft-com:vml" Requires="v">
                <p:oleObj spid="_x0000_s6169" name="公式" r:id="rId7" imgW="777447" imgH="236010" progId="Equation.3">
                  <p:embed/>
                </p:oleObj>
              </mc:Choice>
              <mc:Fallback>
                <p:oleObj name="公式" r:id="rId7" imgW="777447" imgH="23601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3310" y="4235372"/>
                        <a:ext cx="168275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1" name="Rectangle 15"/>
          <p:cNvSpPr>
            <a:spLocks noChangeArrowheads="1"/>
          </p:cNvSpPr>
          <p:nvPr/>
        </p:nvSpPr>
        <p:spPr bwMode="auto">
          <a:xfrm>
            <a:off x="410047" y="4781472"/>
            <a:ext cx="4876800" cy="519112"/>
          </a:xfrm>
          <a:prstGeom prst="rect">
            <a:avLst/>
          </a:prstGeom>
          <a:noFill/>
          <a:ln w="9525">
            <a:noFill/>
            <a:miter lim="800000"/>
            <a:headEnd/>
            <a:tailEnd/>
          </a:ln>
          <a:effectLst/>
        </p:spPr>
        <p:txBody>
          <a:bodyPr>
            <a:spAutoFit/>
          </a:bodyPr>
          <a:lstStyle/>
          <a:p>
            <a:pPr eaLnBrk="1" hangingPunct="1">
              <a:defRPr/>
            </a:pPr>
            <a:r>
              <a:rPr lang="en-US" altLang="zh-CN" sz="2800" b="1">
                <a:solidFill>
                  <a:srgbClr val="000099"/>
                </a:solidFill>
                <a:latin typeface="Times New Roman" panose="02020603050405020304" pitchFamily="18" charset="0"/>
                <a:cs typeface="Times New Roman" panose="02020603050405020304" pitchFamily="18" charset="0"/>
              </a:rPr>
              <a:t>(5) </a:t>
            </a:r>
            <a:r>
              <a:rPr lang="zh-CN" altLang="en-US" sz="2800" b="1">
                <a:solidFill>
                  <a:srgbClr val="000099"/>
                </a:solidFill>
                <a:latin typeface="Times New Roman" panose="02020603050405020304" pitchFamily="18" charset="0"/>
                <a:cs typeface="Times New Roman" panose="02020603050405020304" pitchFamily="18" charset="0"/>
              </a:rPr>
              <a:t>变压器副边电流有效值 </a:t>
            </a:r>
            <a:r>
              <a:rPr lang="en-US" altLang="zh-CN" sz="2800" b="1" i="1">
                <a:solidFill>
                  <a:srgbClr val="000099"/>
                </a:solidFill>
                <a:latin typeface="Times New Roman" panose="02020603050405020304" pitchFamily="18" charset="0"/>
                <a:cs typeface="Times New Roman" panose="02020603050405020304" pitchFamily="18" charset="0"/>
              </a:rPr>
              <a:t>I</a:t>
            </a:r>
          </a:p>
        </p:txBody>
      </p:sp>
      <p:graphicFrame>
        <p:nvGraphicFramePr>
          <p:cNvPr id="50192" name="Object 16"/>
          <p:cNvGraphicFramePr>
            <a:graphicFrameLocks noChangeAspect="1"/>
          </p:cNvGraphicFramePr>
          <p:nvPr>
            <p:extLst/>
          </p:nvPr>
        </p:nvGraphicFramePr>
        <p:xfrm>
          <a:off x="2068985" y="5305347"/>
          <a:ext cx="5703887" cy="1058862"/>
        </p:xfrm>
        <a:graphic>
          <a:graphicData uri="http://schemas.openxmlformats.org/presentationml/2006/ole">
            <mc:AlternateContent xmlns:mc="http://schemas.openxmlformats.org/markup-compatibility/2006">
              <mc:Choice xmlns:v="urn:schemas-microsoft-com:vml" Requires="v">
                <p:oleObj spid="_x0000_s6170" name="Equation" r:id="rId9" imgW="2377322" imgH="434182" progId="Equation.3">
                  <p:embed/>
                </p:oleObj>
              </mc:Choice>
              <mc:Fallback>
                <p:oleObj name="Equation" r:id="rId9" imgW="2377322" imgH="43418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8985" y="5305347"/>
                        <a:ext cx="5703887" cy="1058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1"/>
          <p:cNvGrpSpPr>
            <a:grpSpLocks/>
          </p:cNvGrpSpPr>
          <p:nvPr/>
        </p:nvGrpSpPr>
        <p:grpSpPr bwMode="auto">
          <a:xfrm>
            <a:off x="1997547" y="1517572"/>
            <a:ext cx="5551488" cy="982662"/>
            <a:chOff x="1536" y="768"/>
            <a:chExt cx="3497" cy="619"/>
          </a:xfrm>
        </p:grpSpPr>
        <p:graphicFrame>
          <p:nvGraphicFramePr>
            <p:cNvPr id="13325" name="Object 4"/>
            <p:cNvGraphicFramePr>
              <a:graphicFrameLocks noChangeAspect="1"/>
            </p:cNvGraphicFramePr>
            <p:nvPr/>
          </p:nvGraphicFramePr>
          <p:xfrm>
            <a:off x="1887" y="768"/>
            <a:ext cx="2412" cy="619"/>
          </p:xfrm>
          <a:graphic>
            <a:graphicData uri="http://schemas.openxmlformats.org/presentationml/2006/ole">
              <mc:AlternateContent xmlns:mc="http://schemas.openxmlformats.org/markup-compatibility/2006">
                <mc:Choice xmlns:v="urn:schemas-microsoft-com:vml" Requires="v">
                  <p:oleObj spid="_x0000_s6171" name="Equation" r:id="rId11" imgW="1516543" imgH="388778" progId="Equation.3">
                    <p:embed/>
                  </p:oleObj>
                </mc:Choice>
                <mc:Fallback>
                  <p:oleObj name="Equation" r:id="rId11" imgW="1516543" imgH="38877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7" y="768"/>
                          <a:ext cx="2412" cy="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6" name="Object 19"/>
            <p:cNvGraphicFramePr>
              <a:graphicFrameLocks noChangeAspect="1"/>
            </p:cNvGraphicFramePr>
            <p:nvPr/>
          </p:nvGraphicFramePr>
          <p:xfrm>
            <a:off x="4272" y="938"/>
            <a:ext cx="761" cy="278"/>
          </p:xfrm>
          <a:graphic>
            <a:graphicData uri="http://schemas.openxmlformats.org/presentationml/2006/ole">
              <mc:AlternateContent xmlns:mc="http://schemas.openxmlformats.org/markup-compatibility/2006">
                <mc:Choice xmlns:v="urn:schemas-microsoft-com:vml" Requires="v">
                  <p:oleObj spid="_x0000_s6172" name="Equation" r:id="rId13" imgW="472529" imgH="167430" progId="Equation.3">
                    <p:embed/>
                  </p:oleObj>
                </mc:Choice>
                <mc:Fallback>
                  <p:oleObj name="Equation" r:id="rId13" imgW="472529" imgH="16743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2" y="938"/>
                          <a:ext cx="761"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7" name="Object 20"/>
            <p:cNvGraphicFramePr>
              <a:graphicFrameLocks noChangeAspect="1"/>
            </p:cNvGraphicFramePr>
            <p:nvPr/>
          </p:nvGraphicFramePr>
          <p:xfrm>
            <a:off x="1536" y="912"/>
            <a:ext cx="343" cy="340"/>
          </p:xfrm>
          <a:graphic>
            <a:graphicData uri="http://schemas.openxmlformats.org/presentationml/2006/ole">
              <mc:AlternateContent xmlns:mc="http://schemas.openxmlformats.org/markup-compatibility/2006">
                <mc:Choice xmlns:v="urn:schemas-microsoft-com:vml" Requires="v">
                  <p:oleObj spid="_x0000_s6173" name="Equation" r:id="rId15" imgW="221113" imgH="220875" progId="Equation.3">
                    <p:embed/>
                  </p:oleObj>
                </mc:Choice>
                <mc:Fallback>
                  <p:oleObj name="Equation" r:id="rId15" imgW="221113" imgH="22087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36" y="912"/>
                          <a:ext cx="343"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483010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blinds(vertical)">
                                      <p:cBhvr>
                                        <p:cTn id="7" dur="500"/>
                                        <p:tgtEl>
                                          <p:spTgt spid="50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0185"/>
                                        </p:tgtEl>
                                        <p:attrNameLst>
                                          <p:attrName>style.visibility</p:attrName>
                                        </p:attrNameLst>
                                      </p:cBhvr>
                                      <p:to>
                                        <p:strVal val="visible"/>
                                      </p:to>
                                    </p:set>
                                    <p:animEffect transition="in" filter="blinds(vertical)">
                                      <p:cBhvr>
                                        <p:cTn id="17" dur="500"/>
                                        <p:tgtEl>
                                          <p:spTgt spid="501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50186"/>
                                        </p:tgtEl>
                                        <p:attrNameLst>
                                          <p:attrName>style.visibility</p:attrName>
                                        </p:attrNameLst>
                                      </p:cBhvr>
                                      <p:to>
                                        <p:strVal val="visible"/>
                                      </p:to>
                                    </p:set>
                                    <p:animEffect transition="in" filter="blinds(vertical)">
                                      <p:cBhvr>
                                        <p:cTn id="22" dur="500"/>
                                        <p:tgtEl>
                                          <p:spTgt spid="501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50187"/>
                                        </p:tgtEl>
                                        <p:attrNameLst>
                                          <p:attrName>style.visibility</p:attrName>
                                        </p:attrNameLst>
                                      </p:cBhvr>
                                      <p:to>
                                        <p:strVal val="visible"/>
                                      </p:to>
                                    </p:set>
                                    <p:animEffect transition="in" filter="blinds(vertical)">
                                      <p:cBhvr>
                                        <p:cTn id="27" dur="500"/>
                                        <p:tgtEl>
                                          <p:spTgt spid="501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50188"/>
                                        </p:tgtEl>
                                        <p:attrNameLst>
                                          <p:attrName>style.visibility</p:attrName>
                                        </p:attrNameLst>
                                      </p:cBhvr>
                                      <p:to>
                                        <p:strVal val="visible"/>
                                      </p:to>
                                    </p:set>
                                    <p:animEffect transition="in" filter="blinds(vertical)">
                                      <p:cBhvr>
                                        <p:cTn id="32" dur="500"/>
                                        <p:tgtEl>
                                          <p:spTgt spid="501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50189"/>
                                        </p:tgtEl>
                                        <p:attrNameLst>
                                          <p:attrName>style.visibility</p:attrName>
                                        </p:attrNameLst>
                                      </p:cBhvr>
                                      <p:to>
                                        <p:strVal val="visible"/>
                                      </p:to>
                                    </p:set>
                                    <p:animEffect transition="in" filter="blinds(vertical)">
                                      <p:cBhvr>
                                        <p:cTn id="37" dur="500"/>
                                        <p:tgtEl>
                                          <p:spTgt spid="5018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5" fill="hold" nodeType="clickEffect">
                                  <p:stCondLst>
                                    <p:cond delay="0"/>
                                  </p:stCondLst>
                                  <p:childTnLst>
                                    <p:set>
                                      <p:cBhvr>
                                        <p:cTn id="41" dur="1" fill="hold">
                                          <p:stCondLst>
                                            <p:cond delay="0"/>
                                          </p:stCondLst>
                                        </p:cTn>
                                        <p:tgtEl>
                                          <p:spTgt spid="50190"/>
                                        </p:tgtEl>
                                        <p:attrNameLst>
                                          <p:attrName>style.visibility</p:attrName>
                                        </p:attrNameLst>
                                      </p:cBhvr>
                                      <p:to>
                                        <p:strVal val="visible"/>
                                      </p:to>
                                    </p:set>
                                    <p:animEffect transition="in" filter="blinds(vertical)">
                                      <p:cBhvr>
                                        <p:cTn id="42" dur="500"/>
                                        <p:tgtEl>
                                          <p:spTgt spid="5019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191"/>
                                        </p:tgtEl>
                                        <p:attrNameLst>
                                          <p:attrName>style.visibility</p:attrName>
                                        </p:attrNameLst>
                                      </p:cBhvr>
                                      <p:to>
                                        <p:strVal val="visible"/>
                                      </p:to>
                                    </p:set>
                                    <p:animEffect transition="in" filter="wipe(left)">
                                      <p:cBhvr>
                                        <p:cTn id="47" dur="500"/>
                                        <p:tgtEl>
                                          <p:spTgt spid="5019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nodeType="clickEffect">
                                  <p:stCondLst>
                                    <p:cond delay="0"/>
                                  </p:stCondLst>
                                  <p:childTnLst>
                                    <p:set>
                                      <p:cBhvr>
                                        <p:cTn id="51" dur="1" fill="hold">
                                          <p:stCondLst>
                                            <p:cond delay="0"/>
                                          </p:stCondLst>
                                        </p:cTn>
                                        <p:tgtEl>
                                          <p:spTgt spid="50192"/>
                                        </p:tgtEl>
                                        <p:attrNameLst>
                                          <p:attrName>style.visibility</p:attrName>
                                        </p:attrNameLst>
                                      </p:cBhvr>
                                      <p:to>
                                        <p:strVal val="visible"/>
                                      </p:to>
                                    </p:set>
                                    <p:animEffect transition="in" filter="blinds(vertical)">
                                      <p:cBhvr>
                                        <p:cTn id="52" dur="500"/>
                                        <p:tgtEl>
                                          <p:spTgt spid="50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utoUpdateAnimBg="0"/>
      <p:bldP spid="50185" grpId="0" autoUpdateAnimBg="0"/>
      <p:bldP spid="50187" grpId="0" autoUpdateAnimBg="0"/>
      <p:bldP spid="50189" grpId="0" autoUpdateAnimBg="0"/>
      <p:bldP spid="5019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32904" y="1149099"/>
            <a:ext cx="72390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b="1">
                <a:cs typeface="Times New Roman" panose="02020603050405020304" pitchFamily="18" charset="0"/>
              </a:rPr>
              <a:t>  (1) </a:t>
            </a:r>
            <a:r>
              <a:rPr lang="zh-CN" altLang="en-US" sz="2800" b="1">
                <a:cs typeface="Times New Roman" panose="02020603050405020304" pitchFamily="18" charset="0"/>
              </a:rPr>
              <a:t>输出直流电压高；</a:t>
            </a:r>
          </a:p>
          <a:p>
            <a:pPr eaLnBrk="1" hangingPunct="1">
              <a:lnSpc>
                <a:spcPct val="110000"/>
              </a:lnSpc>
            </a:pPr>
            <a:r>
              <a:rPr lang="zh-CN" altLang="en-US" sz="2800" b="1">
                <a:solidFill>
                  <a:schemeClr val="bg1"/>
                </a:solidFill>
                <a:cs typeface="Times New Roman" panose="02020603050405020304" pitchFamily="18" charset="0"/>
              </a:rPr>
              <a:t>  </a:t>
            </a:r>
            <a:r>
              <a:rPr lang="en-US" altLang="zh-CN" sz="2800" b="1">
                <a:cs typeface="Times New Roman" panose="02020603050405020304" pitchFamily="18" charset="0"/>
              </a:rPr>
              <a:t>(2) </a:t>
            </a:r>
            <a:r>
              <a:rPr lang="zh-CN" altLang="en-US" sz="2800" b="1">
                <a:cs typeface="Times New Roman" panose="02020603050405020304" pitchFamily="18" charset="0"/>
              </a:rPr>
              <a:t>脉动较小；</a:t>
            </a:r>
          </a:p>
          <a:p>
            <a:pPr eaLnBrk="1" hangingPunct="1">
              <a:lnSpc>
                <a:spcPct val="110000"/>
              </a:lnSpc>
            </a:pPr>
            <a:r>
              <a:rPr lang="zh-CN" altLang="en-US" sz="2800" b="1">
                <a:solidFill>
                  <a:schemeClr val="bg1"/>
                </a:solidFill>
                <a:cs typeface="Times New Roman" panose="02020603050405020304" pitchFamily="18" charset="0"/>
              </a:rPr>
              <a:t>  </a:t>
            </a:r>
            <a:r>
              <a:rPr lang="en-US" altLang="zh-CN" sz="2800" b="1">
                <a:cs typeface="Times New Roman" panose="02020603050405020304" pitchFamily="18" charset="0"/>
              </a:rPr>
              <a:t>(3) </a:t>
            </a:r>
            <a:r>
              <a:rPr lang="zh-CN" altLang="en-US" sz="2800" b="1">
                <a:cs typeface="Times New Roman" panose="02020603050405020304" pitchFamily="18" charset="0"/>
              </a:rPr>
              <a:t>二极管承受的最大反向电压较低；</a:t>
            </a:r>
          </a:p>
          <a:p>
            <a:pPr eaLnBrk="1" hangingPunct="1">
              <a:lnSpc>
                <a:spcPct val="110000"/>
              </a:lnSpc>
            </a:pPr>
            <a:r>
              <a:rPr lang="zh-CN" altLang="en-US" sz="2800" b="1">
                <a:cs typeface="Times New Roman" panose="02020603050405020304" pitchFamily="18" charset="0"/>
              </a:rPr>
              <a:t>  </a:t>
            </a:r>
            <a:r>
              <a:rPr lang="en-US" altLang="zh-CN" sz="2800" b="1">
                <a:cs typeface="Times New Roman" panose="02020603050405020304" pitchFamily="18" charset="0"/>
              </a:rPr>
              <a:t>(4) </a:t>
            </a:r>
            <a:r>
              <a:rPr lang="zh-CN" altLang="en-US" sz="2800" b="1">
                <a:cs typeface="Times New Roman" panose="02020603050405020304" pitchFamily="18" charset="0"/>
              </a:rPr>
              <a:t>电源变压器得到充分利用。</a:t>
            </a:r>
          </a:p>
        </p:txBody>
      </p:sp>
      <p:sp>
        <p:nvSpPr>
          <p:cNvPr id="51203" name="Text Box 3"/>
          <p:cNvSpPr txBox="1">
            <a:spLocks noChangeArrowheads="1"/>
          </p:cNvSpPr>
          <p:nvPr/>
        </p:nvSpPr>
        <p:spPr bwMode="auto">
          <a:xfrm>
            <a:off x="548804" y="3130299"/>
            <a:ext cx="61722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b="1">
                <a:cs typeface="Times New Roman" panose="02020603050405020304" pitchFamily="18" charset="0"/>
              </a:rPr>
              <a:t>        </a:t>
            </a:r>
            <a:r>
              <a:rPr lang="zh-CN" altLang="en-US" sz="2800" b="1">
                <a:cs typeface="Times New Roman" panose="02020603050405020304" pitchFamily="18" charset="0"/>
              </a:rPr>
              <a:t>目前，半导体器件厂已将整流二极管封装在一起，制成单相及三相整流桥模块，这些模块只有输入交流和输出直流引线。减少接线，提高了可靠性，使用起来非常方便。</a:t>
            </a:r>
          </a:p>
        </p:txBody>
      </p:sp>
      <p:sp>
        <p:nvSpPr>
          <p:cNvPr id="51204" name="Rectangle 4"/>
          <p:cNvSpPr>
            <a:spLocks noChangeArrowheads="1"/>
          </p:cNvSpPr>
          <p:nvPr/>
        </p:nvSpPr>
        <p:spPr bwMode="auto">
          <a:xfrm>
            <a:off x="477367" y="636337"/>
            <a:ext cx="3756025" cy="519112"/>
          </a:xfrm>
          <a:prstGeom prst="rect">
            <a:avLst/>
          </a:prstGeom>
          <a:noFill/>
          <a:ln w="9525">
            <a:noFill/>
            <a:miter lim="800000"/>
            <a:headEnd/>
            <a:tailEnd/>
          </a:ln>
          <a:effectLst/>
        </p:spPr>
        <p:txBody>
          <a:bodyPr wrap="none">
            <a:spAutoFit/>
          </a:bodyPr>
          <a:lstStyle/>
          <a:p>
            <a:pPr algn="ctr" eaLnBrk="1" hangingPunct="1">
              <a:defRPr/>
            </a:pPr>
            <a:r>
              <a:rPr lang="zh-CN" altLang="en-US" sz="2800" b="1">
                <a:solidFill>
                  <a:srgbClr val="CC0000"/>
                </a:solidFill>
                <a:latin typeface="Times New Roman" panose="02020603050405020304" pitchFamily="18" charset="0"/>
                <a:cs typeface="Times New Roman" panose="02020603050405020304" pitchFamily="18" charset="0"/>
              </a:rPr>
              <a:t>桥式整流电路的优点：</a:t>
            </a:r>
          </a:p>
        </p:txBody>
      </p:sp>
      <p:pic>
        <p:nvPicPr>
          <p:cNvPr id="2" name="图片 1"/>
          <p:cNvPicPr>
            <a:picLocks noChangeAspect="1"/>
          </p:cNvPicPr>
          <p:nvPr/>
        </p:nvPicPr>
        <p:blipFill>
          <a:blip r:embed="rId2"/>
          <a:stretch>
            <a:fillRect/>
          </a:stretch>
        </p:blipFill>
        <p:spPr>
          <a:xfrm>
            <a:off x="6020716" y="724306"/>
            <a:ext cx="2947053" cy="2405993"/>
          </a:xfrm>
          <a:prstGeom prst="rect">
            <a:avLst/>
          </a:prstGeom>
        </p:spPr>
      </p:pic>
      <p:pic>
        <p:nvPicPr>
          <p:cNvPr id="3" name="图片 2"/>
          <p:cNvPicPr>
            <a:picLocks noChangeAspect="1"/>
          </p:cNvPicPr>
          <p:nvPr/>
        </p:nvPicPr>
        <p:blipFill>
          <a:blip r:embed="rId3"/>
          <a:stretch>
            <a:fillRect/>
          </a:stretch>
        </p:blipFill>
        <p:spPr>
          <a:xfrm>
            <a:off x="6293988" y="3173694"/>
            <a:ext cx="2400508" cy="2354784"/>
          </a:xfrm>
          <a:prstGeom prst="rect">
            <a:avLst/>
          </a:prstGeom>
        </p:spPr>
      </p:pic>
    </p:spTree>
    <p:extLst>
      <p:ext uri="{BB962C8B-B14F-4D97-AF65-F5344CB8AC3E}">
        <p14:creationId xmlns:p14="http://schemas.microsoft.com/office/powerpoint/2010/main" val="1638801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wipe(left)">
                                      <p:cBhvr>
                                        <p:cTn id="7" dur="500"/>
                                        <p:tgtEl>
                                          <p:spTgt spid="51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3"/>
                                        </p:tgtEl>
                                        <p:attrNameLst>
                                          <p:attrName>style.visibility</p:attrName>
                                        </p:attrNameLst>
                                      </p:cBhvr>
                                      <p:to>
                                        <p:strVal val="visible"/>
                                      </p:to>
                                    </p:set>
                                    <p:animEffect transition="in" filter="wipe(left)">
                                      <p:cBhvr>
                                        <p:cTn id="12" dur="500"/>
                                        <p:tgtEl>
                                          <p:spTgt spid="5120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03"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bwMode="auto">
          <a:xfrm>
            <a:off x="344786" y="511568"/>
            <a:ext cx="6248400" cy="685800"/>
          </a:xfrm>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120000"/>
              </a:lnSpc>
              <a:defRPr/>
            </a:pPr>
            <a:r>
              <a:rPr lang="en-US" altLang="zh-CN" sz="3200" b="1" smtClean="0">
                <a:solidFill>
                  <a:srgbClr val="000099"/>
                </a:solidFill>
                <a:latin typeface="Times New Roman" panose="02020603050405020304" pitchFamily="18" charset="0"/>
                <a:cs typeface="Times New Roman" panose="02020603050405020304" pitchFamily="18" charset="0"/>
              </a:rPr>
              <a:t>18.1.2  </a:t>
            </a:r>
            <a:r>
              <a:rPr lang="zh-CN" altLang="en-US" sz="3200" b="1" smtClean="0">
                <a:solidFill>
                  <a:srgbClr val="000099"/>
                </a:solidFill>
                <a:latin typeface="Times New Roman" panose="02020603050405020304" pitchFamily="18" charset="0"/>
                <a:cs typeface="Times New Roman" panose="02020603050405020304" pitchFamily="18" charset="0"/>
              </a:rPr>
              <a:t>单相桥式整流电路</a:t>
            </a:r>
          </a:p>
        </p:txBody>
      </p:sp>
      <p:sp>
        <p:nvSpPr>
          <p:cNvPr id="48467" name="Rectangle 339"/>
          <p:cNvSpPr>
            <a:spLocks noChangeArrowheads="1"/>
          </p:cNvSpPr>
          <p:nvPr/>
        </p:nvSpPr>
        <p:spPr bwMode="auto">
          <a:xfrm>
            <a:off x="365424" y="1195780"/>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cs typeface="Times New Roman" panose="02020603050405020304" pitchFamily="18" charset="0"/>
              </a:rPr>
              <a:t>单相桥式整流电路的几种形式</a:t>
            </a:r>
          </a:p>
        </p:txBody>
      </p:sp>
      <p:pic>
        <p:nvPicPr>
          <p:cNvPr id="48618" name="Picture 490" descr="图片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9" y="1932380"/>
            <a:ext cx="5014912"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19" name="Picture 491" descr="图片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74" y="4391418"/>
            <a:ext cx="42291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20" name="Picture 492" descr="图片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286" y="4369193"/>
            <a:ext cx="42608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5722999" y="1195780"/>
            <a:ext cx="3159790" cy="2789238"/>
          </a:xfrm>
          <a:prstGeom prst="rect">
            <a:avLst/>
          </a:prstGeom>
        </p:spPr>
      </p:pic>
    </p:spTree>
    <p:extLst>
      <p:ext uri="{BB962C8B-B14F-4D97-AF65-F5344CB8AC3E}">
        <p14:creationId xmlns:p14="http://schemas.microsoft.com/office/powerpoint/2010/main" val="1445024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467">
                                            <p:txEl>
                                              <p:pRg st="0" end="0"/>
                                            </p:txEl>
                                          </p:spTgt>
                                        </p:tgtEl>
                                        <p:attrNameLst>
                                          <p:attrName>style.visibility</p:attrName>
                                        </p:attrNameLst>
                                      </p:cBhvr>
                                      <p:to>
                                        <p:strVal val="visible"/>
                                      </p:to>
                                    </p:set>
                                    <p:animEffect transition="in" filter="wipe(left)">
                                      <p:cBhvr>
                                        <p:cTn id="7" dur="500"/>
                                        <p:tgtEl>
                                          <p:spTgt spid="48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618"/>
                                        </p:tgtEl>
                                        <p:attrNameLst>
                                          <p:attrName>style.visibility</p:attrName>
                                        </p:attrNameLst>
                                      </p:cBhvr>
                                      <p:to>
                                        <p:strVal val="visible"/>
                                      </p:to>
                                    </p:set>
                                    <p:animEffect transition="in" filter="wipe(left)">
                                      <p:cBhvr>
                                        <p:cTn id="12" dur="1000"/>
                                        <p:tgtEl>
                                          <p:spTgt spid="486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8619"/>
                                        </p:tgtEl>
                                        <p:attrNameLst>
                                          <p:attrName>style.visibility</p:attrName>
                                        </p:attrNameLst>
                                      </p:cBhvr>
                                      <p:to>
                                        <p:strVal val="visible"/>
                                      </p:to>
                                    </p:set>
                                    <p:animEffect transition="in" filter="wipe(left)">
                                      <p:cBhvr>
                                        <p:cTn id="17" dur="1000"/>
                                        <p:tgtEl>
                                          <p:spTgt spid="486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8620"/>
                                        </p:tgtEl>
                                        <p:attrNameLst>
                                          <p:attrName>style.visibility</p:attrName>
                                        </p:attrNameLst>
                                      </p:cBhvr>
                                      <p:to>
                                        <p:strVal val="visible"/>
                                      </p:to>
                                    </p:set>
                                    <p:animEffect transition="in" filter="wipe(left)">
                                      <p:cBhvr>
                                        <p:cTn id="22" dur="1000"/>
                                        <p:tgtEl>
                                          <p:spTgt spid="48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6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07158" y="1767752"/>
            <a:ext cx="4961615" cy="609398"/>
          </a:xfrm>
          <a:prstGeom prst="rect">
            <a:avLst/>
          </a:prstGeom>
          <a:noFill/>
          <a:ln w="9525">
            <a:noFill/>
            <a:miter lim="800000"/>
            <a:headEnd/>
            <a:tailEnd/>
          </a:ln>
          <a:effectLst/>
        </p:spPr>
        <p:txBody>
          <a:bodyPr wrap="none">
            <a:spAutoFit/>
          </a:bodyPr>
          <a:lstStyle/>
          <a:p>
            <a:pPr eaLnBrk="1" hangingPunct="1">
              <a:lnSpc>
                <a:spcPct val="120000"/>
              </a:lnSpc>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解：</a:t>
            </a:r>
            <a:r>
              <a:rPr lang="zh-CN" altLang="en-US" sz="2800" b="1">
                <a:solidFill>
                  <a:srgbClr val="000099"/>
                </a:solidFill>
                <a:latin typeface="Times New Roman" panose="02020603050405020304" pitchFamily="18" charset="0"/>
                <a:cs typeface="Times New Roman" panose="02020603050405020304" pitchFamily="18" charset="0"/>
              </a:rPr>
              <a:t>变压器副边电压有效值</a:t>
            </a:r>
          </a:p>
        </p:txBody>
      </p:sp>
      <p:sp>
        <p:nvSpPr>
          <p:cNvPr id="52227" name="Rectangle 3"/>
          <p:cNvSpPr>
            <a:spLocks noChangeArrowheads="1"/>
          </p:cNvSpPr>
          <p:nvPr/>
        </p:nvSpPr>
        <p:spPr bwMode="auto">
          <a:xfrm>
            <a:off x="345258" y="497752"/>
            <a:ext cx="8534400" cy="1373188"/>
          </a:xfrm>
          <a:prstGeom prst="rect">
            <a:avLst/>
          </a:prstGeom>
          <a:noFill/>
          <a:ln w="9525">
            <a:noFill/>
            <a:miter lim="800000"/>
            <a:headEnd/>
            <a:tailEnd/>
          </a:ln>
          <a:effectLst/>
        </p:spPr>
        <p:txBody>
          <a:bodyPr>
            <a:spAutoFit/>
          </a:bodyPr>
          <a:lstStyle/>
          <a:p>
            <a:pPr eaLnBrk="1" hangingPunct="1">
              <a:spcBef>
                <a:spcPct val="5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例</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单相桥式整流电路，已知交流电网电压为 </a:t>
            </a:r>
            <a:r>
              <a:rPr lang="en-US" altLang="zh-CN" sz="2800" b="1">
                <a:latin typeface="Times New Roman" panose="02020603050405020304" pitchFamily="18" charset="0"/>
                <a:cs typeface="Times New Roman" panose="02020603050405020304" pitchFamily="18" charset="0"/>
              </a:rPr>
              <a:t>220V</a:t>
            </a:r>
            <a:r>
              <a:rPr lang="zh-CN" altLang="en-US" sz="2800" b="1">
                <a:latin typeface="Times New Roman" panose="02020603050405020304" pitchFamily="18" charset="0"/>
                <a:cs typeface="Times New Roman" panose="02020603050405020304" pitchFamily="18" charset="0"/>
              </a:rPr>
              <a:t>，负载电阻 </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L</a:t>
            </a:r>
            <a:r>
              <a:rPr lang="en-US" altLang="zh-CN" sz="2800" b="1">
                <a:latin typeface="Times New Roman" panose="02020603050405020304" pitchFamily="18" charset="0"/>
                <a:cs typeface="Times New Roman" panose="02020603050405020304" pitchFamily="18" charset="0"/>
              </a:rPr>
              <a:t> = 50</a:t>
            </a:r>
            <a:r>
              <a:rPr lang="en-US" altLang="zh-CN" sz="2800" b="1">
                <a:latin typeface="Times New Roman" panose="02020603050405020304" pitchFamily="18" charset="0"/>
                <a:cs typeface="Times New Roman" panose="02020603050405020304" pitchFamily="18" charset="0"/>
                <a:sym typeface="Symbol" pitchFamily="18" charset="2"/>
              </a:rPr>
              <a:t>, </a:t>
            </a:r>
            <a:r>
              <a:rPr lang="zh-CN" altLang="en-US" sz="2800" b="1">
                <a:latin typeface="Times New Roman" panose="02020603050405020304" pitchFamily="18" charset="0"/>
                <a:cs typeface="Times New Roman" panose="02020603050405020304" pitchFamily="18" charset="0"/>
                <a:sym typeface="Symbol" pitchFamily="18" charset="2"/>
              </a:rPr>
              <a:t>负载电压</a:t>
            </a:r>
            <a:r>
              <a:rPr lang="en-US" altLang="zh-CN" sz="2800" b="1" i="1">
                <a:latin typeface="Times New Roman" panose="02020603050405020304" pitchFamily="18" charset="0"/>
                <a:cs typeface="Times New Roman" panose="02020603050405020304" pitchFamily="18" charset="0"/>
                <a:sym typeface="Symbol" pitchFamily="18" charset="2"/>
              </a:rPr>
              <a:t>U</a:t>
            </a:r>
            <a:r>
              <a:rPr lang="en-US" altLang="zh-CN" sz="3600" b="1" baseline="-25000">
                <a:latin typeface="Times New Roman" panose="02020603050405020304" pitchFamily="18" charset="0"/>
                <a:cs typeface="Times New Roman" panose="02020603050405020304" pitchFamily="18" charset="0"/>
                <a:sym typeface="Symbol" pitchFamily="18" charset="2"/>
              </a:rPr>
              <a:t>o</a:t>
            </a:r>
            <a:r>
              <a:rPr lang="en-US" altLang="zh-CN" sz="2800" b="1">
                <a:latin typeface="Times New Roman" panose="02020603050405020304" pitchFamily="18" charset="0"/>
                <a:cs typeface="Times New Roman" panose="02020603050405020304" pitchFamily="18" charset="0"/>
                <a:sym typeface="Symbol" pitchFamily="18" charset="2"/>
              </a:rPr>
              <a:t>=100V, </a:t>
            </a:r>
            <a:r>
              <a:rPr lang="zh-CN" altLang="en-US" sz="2800" b="1">
                <a:latin typeface="Times New Roman" panose="02020603050405020304" pitchFamily="18" charset="0"/>
                <a:cs typeface="Times New Roman" panose="02020603050405020304" pitchFamily="18" charset="0"/>
                <a:sym typeface="Symbol" pitchFamily="18" charset="2"/>
              </a:rPr>
              <a:t>试求变压器的变比和容量</a:t>
            </a:r>
            <a:r>
              <a:rPr lang="en-US" altLang="zh-CN" sz="2800" b="1">
                <a:latin typeface="Times New Roman" panose="02020603050405020304" pitchFamily="18" charset="0"/>
                <a:cs typeface="Times New Roman" panose="02020603050405020304" pitchFamily="18" charset="0"/>
                <a:sym typeface="Symbol" pitchFamily="18" charset="2"/>
              </a:rPr>
              <a:t>, </a:t>
            </a:r>
            <a:r>
              <a:rPr lang="zh-CN" altLang="en-US" sz="2800" b="1">
                <a:latin typeface="Times New Roman" panose="02020603050405020304" pitchFamily="18" charset="0"/>
                <a:cs typeface="Times New Roman" panose="02020603050405020304" pitchFamily="18" charset="0"/>
                <a:sym typeface="Symbol" pitchFamily="18" charset="2"/>
              </a:rPr>
              <a:t>并选择二极管。</a:t>
            </a:r>
            <a:endParaRPr lang="zh-CN" altLang="en-US" sz="2800" b="1">
              <a:latin typeface="Times New Roman" panose="02020603050405020304" pitchFamily="18" charset="0"/>
              <a:cs typeface="Times New Roman" panose="02020603050405020304" pitchFamily="18" charset="0"/>
            </a:endParaRPr>
          </a:p>
        </p:txBody>
      </p:sp>
      <p:graphicFrame>
        <p:nvGraphicFramePr>
          <p:cNvPr id="52228" name="Object 4"/>
          <p:cNvGraphicFramePr>
            <a:graphicFrameLocks noChangeAspect="1"/>
          </p:cNvGraphicFramePr>
          <p:nvPr>
            <p:extLst/>
          </p:nvPr>
        </p:nvGraphicFramePr>
        <p:xfrm>
          <a:off x="5228408" y="1631227"/>
          <a:ext cx="3475038" cy="971550"/>
        </p:xfrm>
        <a:graphic>
          <a:graphicData uri="http://schemas.openxmlformats.org/presentationml/2006/ole">
            <mc:AlternateContent xmlns:mc="http://schemas.openxmlformats.org/markup-compatibility/2006">
              <mc:Choice xmlns:v="urn:schemas-microsoft-com:vml" Requires="v">
                <p:oleObj spid="_x0000_s7182" name="Equation" r:id="rId3" imgW="1440313" imgH="396345" progId="Equation.3">
                  <p:embed/>
                </p:oleObj>
              </mc:Choice>
              <mc:Fallback>
                <p:oleObj name="Equation" r:id="rId3" imgW="1440313" imgH="39634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408" y="1631227"/>
                        <a:ext cx="3475038"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2" name="Text Box 8"/>
          <p:cNvSpPr txBox="1">
            <a:spLocks noChangeArrowheads="1"/>
          </p:cNvSpPr>
          <p:nvPr/>
        </p:nvSpPr>
        <p:spPr bwMode="auto">
          <a:xfrm>
            <a:off x="283346" y="5779365"/>
            <a:ext cx="4512774" cy="609398"/>
          </a:xfrm>
          <a:prstGeom prst="rect">
            <a:avLst/>
          </a:prstGeom>
          <a:noFill/>
          <a:ln w="9525">
            <a:noFill/>
            <a:miter lim="800000"/>
            <a:headEnd/>
            <a:tailEnd/>
          </a:ln>
          <a:effectLst/>
        </p:spPr>
        <p:txBody>
          <a:bodyPr wrap="none">
            <a:spAutoFit/>
          </a:bodyPr>
          <a:lstStyle/>
          <a:p>
            <a:pPr eaLnBrk="1" hangingPunct="1">
              <a:lnSpc>
                <a:spcPct val="120000"/>
              </a:lnSpc>
              <a:defRPr/>
            </a:pPr>
            <a:r>
              <a:rPr lang="zh-CN" altLang="en-US" sz="2800" b="1">
                <a:solidFill>
                  <a:srgbClr val="000099"/>
                </a:solidFill>
                <a:latin typeface="Times New Roman" panose="02020603050405020304" pitchFamily="18" charset="0"/>
                <a:cs typeface="Times New Roman" panose="02020603050405020304" pitchFamily="18" charset="0"/>
              </a:rPr>
              <a:t>流过每只二极管电流平均值</a:t>
            </a:r>
          </a:p>
        </p:txBody>
      </p:sp>
      <p:graphicFrame>
        <p:nvGraphicFramePr>
          <p:cNvPr id="52233" name="Object 9"/>
          <p:cNvGraphicFramePr>
            <a:graphicFrameLocks noChangeAspect="1"/>
          </p:cNvGraphicFramePr>
          <p:nvPr>
            <p:extLst/>
          </p:nvPr>
        </p:nvGraphicFramePr>
        <p:xfrm>
          <a:off x="4883921" y="5644427"/>
          <a:ext cx="3352800" cy="982663"/>
        </p:xfrm>
        <a:graphic>
          <a:graphicData uri="http://schemas.openxmlformats.org/presentationml/2006/ole">
            <mc:AlternateContent xmlns:mc="http://schemas.openxmlformats.org/markup-compatibility/2006">
              <mc:Choice xmlns:v="urn:schemas-microsoft-com:vml" Requires="v">
                <p:oleObj spid="_x0000_s7183" name="Equation" r:id="rId5" imgW="1440313" imgH="388778" progId="Equation.3">
                  <p:embed/>
                </p:oleObj>
              </mc:Choice>
              <mc:Fallback>
                <p:oleObj name="Equation" r:id="rId5" imgW="1440313" imgH="38877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3921" y="5644427"/>
                        <a:ext cx="3352800" cy="982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4" name="Text Box 10"/>
          <p:cNvSpPr txBox="1">
            <a:spLocks noChangeArrowheads="1"/>
          </p:cNvSpPr>
          <p:nvPr/>
        </p:nvSpPr>
        <p:spPr bwMode="auto">
          <a:xfrm>
            <a:off x="305571" y="3669577"/>
            <a:ext cx="5234125" cy="609398"/>
          </a:xfrm>
          <a:prstGeom prst="rect">
            <a:avLst/>
          </a:prstGeom>
          <a:noFill/>
          <a:ln w="9525">
            <a:noFill/>
            <a:miter lim="800000"/>
            <a:headEnd/>
            <a:tailEnd/>
          </a:ln>
          <a:effectLst/>
        </p:spPr>
        <p:txBody>
          <a:bodyPr wrap="none">
            <a:spAutoFit/>
          </a:bodyPr>
          <a:lstStyle/>
          <a:p>
            <a:pPr eaLnBrk="1" hangingPunct="1">
              <a:lnSpc>
                <a:spcPct val="120000"/>
              </a:lnSpc>
              <a:defRPr/>
            </a:pPr>
            <a:r>
              <a:rPr lang="zh-CN" altLang="en-US" sz="2800" b="1">
                <a:solidFill>
                  <a:srgbClr val="000099"/>
                </a:solidFill>
                <a:latin typeface="Times New Roman" panose="02020603050405020304" pitchFamily="18" charset="0"/>
                <a:cs typeface="Times New Roman" panose="02020603050405020304" pitchFamily="18" charset="0"/>
              </a:rPr>
              <a:t>每只二极管承受的最高反向电压</a:t>
            </a:r>
          </a:p>
        </p:txBody>
      </p:sp>
      <p:graphicFrame>
        <p:nvGraphicFramePr>
          <p:cNvPr id="52235" name="Object 11"/>
          <p:cNvGraphicFramePr>
            <a:graphicFrameLocks noChangeAspect="1"/>
          </p:cNvGraphicFramePr>
          <p:nvPr>
            <p:extLst/>
          </p:nvPr>
        </p:nvGraphicFramePr>
        <p:xfrm>
          <a:off x="2947171" y="4231552"/>
          <a:ext cx="5137150" cy="617538"/>
        </p:xfrm>
        <a:graphic>
          <a:graphicData uri="http://schemas.openxmlformats.org/presentationml/2006/ole">
            <mc:AlternateContent xmlns:mc="http://schemas.openxmlformats.org/markup-compatibility/2006">
              <mc:Choice xmlns:v="urn:schemas-microsoft-com:vml" Requires="v">
                <p:oleObj spid="_x0000_s7184" name="公式" r:id="rId7" imgW="1988598" imgH="236010" progId="Equation.3">
                  <p:embed/>
                </p:oleObj>
              </mc:Choice>
              <mc:Fallback>
                <p:oleObj name="公式" r:id="rId7" imgW="1988598" imgH="23601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7171" y="4231552"/>
                        <a:ext cx="513715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6" name="Text Box 12"/>
          <p:cNvSpPr txBox="1">
            <a:spLocks noChangeArrowheads="1"/>
          </p:cNvSpPr>
          <p:nvPr/>
        </p:nvSpPr>
        <p:spPr bwMode="auto">
          <a:xfrm>
            <a:off x="365896" y="4864965"/>
            <a:ext cx="3070071" cy="609398"/>
          </a:xfrm>
          <a:prstGeom prst="rect">
            <a:avLst/>
          </a:prstGeom>
          <a:noFill/>
          <a:ln w="9525">
            <a:noFill/>
            <a:miter lim="800000"/>
            <a:headEnd/>
            <a:tailEnd/>
          </a:ln>
          <a:effectLst/>
        </p:spPr>
        <p:txBody>
          <a:bodyPr wrap="none">
            <a:spAutoFit/>
          </a:bodyPr>
          <a:lstStyle/>
          <a:p>
            <a:pPr eaLnBrk="1" hangingPunct="1">
              <a:lnSpc>
                <a:spcPct val="120000"/>
              </a:lnSpc>
              <a:defRPr/>
            </a:pPr>
            <a:r>
              <a:rPr lang="zh-CN" altLang="en-US" sz="2800" b="1">
                <a:solidFill>
                  <a:srgbClr val="000099"/>
                </a:solidFill>
                <a:latin typeface="Times New Roman" panose="02020603050405020304" pitchFamily="18" charset="0"/>
                <a:cs typeface="Times New Roman" panose="02020603050405020304" pitchFamily="18" charset="0"/>
              </a:rPr>
              <a:t>整流电流的平均值</a:t>
            </a:r>
          </a:p>
        </p:txBody>
      </p:sp>
      <p:graphicFrame>
        <p:nvGraphicFramePr>
          <p:cNvPr id="52237" name="Object 13"/>
          <p:cNvGraphicFramePr>
            <a:graphicFrameLocks noChangeAspect="1"/>
          </p:cNvGraphicFramePr>
          <p:nvPr>
            <p:extLst/>
          </p:nvPr>
        </p:nvGraphicFramePr>
        <p:xfrm>
          <a:off x="3640908" y="4736377"/>
          <a:ext cx="3416300" cy="1114425"/>
        </p:xfrm>
        <a:graphic>
          <a:graphicData uri="http://schemas.openxmlformats.org/presentationml/2006/ole">
            <mc:AlternateContent xmlns:mc="http://schemas.openxmlformats.org/markup-compatibility/2006">
              <mc:Choice xmlns:v="urn:schemas-microsoft-com:vml" Requires="v">
                <p:oleObj spid="_x0000_s7185" name="Equation" r:id="rId9" imgW="1348932" imgH="434182" progId="Equation.3">
                  <p:embed/>
                </p:oleObj>
              </mc:Choice>
              <mc:Fallback>
                <p:oleObj name="Equation" r:id="rId9" imgW="1348932" imgH="43418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0908" y="4736377"/>
                        <a:ext cx="3416300"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8" name="Text Box 14"/>
          <p:cNvSpPr txBox="1">
            <a:spLocks noChangeArrowheads="1"/>
          </p:cNvSpPr>
          <p:nvPr/>
        </p:nvSpPr>
        <p:spPr bwMode="auto">
          <a:xfrm>
            <a:off x="283346" y="2498002"/>
            <a:ext cx="8534400" cy="99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pPr>
            <a:r>
              <a:rPr lang="en-US" altLang="zh-CN" sz="2800" b="1">
                <a:cs typeface="Times New Roman" panose="02020603050405020304" pitchFamily="18" charset="0"/>
              </a:rPr>
              <a:t>        </a:t>
            </a:r>
            <a:r>
              <a:rPr lang="zh-CN" altLang="en-US" sz="2800" b="1">
                <a:cs typeface="Times New Roman" panose="02020603050405020304" pitchFamily="18" charset="0"/>
              </a:rPr>
              <a:t>考虑到变压器副绕组及二极管上的压降，变压器副边电压一般应高出 </a:t>
            </a:r>
            <a:r>
              <a:rPr lang="en-US" altLang="zh-CN" sz="2800" b="1">
                <a:cs typeface="Times New Roman" panose="02020603050405020304" pitchFamily="18" charset="0"/>
              </a:rPr>
              <a:t>5%~10%</a:t>
            </a:r>
            <a:r>
              <a:rPr lang="zh-CN" altLang="en-US" sz="2800" b="1">
                <a:cs typeface="Times New Roman" panose="02020603050405020304" pitchFamily="18" charset="0"/>
              </a:rPr>
              <a:t>，即取</a:t>
            </a:r>
          </a:p>
        </p:txBody>
      </p:sp>
      <p:sp>
        <p:nvSpPr>
          <p:cNvPr id="52239" name="Text Box 15"/>
          <p:cNvSpPr txBox="1">
            <a:spLocks noChangeArrowheads="1"/>
          </p:cNvSpPr>
          <p:nvPr/>
        </p:nvSpPr>
        <p:spPr bwMode="auto">
          <a:xfrm>
            <a:off x="2504258" y="3277465"/>
            <a:ext cx="403860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a:cs typeface="Times New Roman" panose="02020603050405020304" pitchFamily="18" charset="0"/>
              </a:rPr>
              <a:t>    </a:t>
            </a:r>
            <a:r>
              <a:rPr lang="en-US" altLang="zh-CN" sz="2800" b="1" i="1">
                <a:cs typeface="Times New Roman" panose="02020603050405020304" pitchFamily="18" charset="0"/>
              </a:rPr>
              <a:t>U</a:t>
            </a:r>
            <a:r>
              <a:rPr lang="en-US" altLang="zh-CN" sz="2800" b="1">
                <a:cs typeface="Times New Roman" panose="02020603050405020304" pitchFamily="18" charset="0"/>
              </a:rPr>
              <a:t> = 1.1 </a:t>
            </a:r>
            <a:r>
              <a:rPr lang="en-US" altLang="zh-CN" sz="2800" b="1">
                <a:cs typeface="Times New Roman" panose="02020603050405020304" pitchFamily="18" charset="0"/>
                <a:sym typeface="Symbol" panose="05050102010706020507" pitchFamily="18" charset="2"/>
              </a:rPr>
              <a:t> 111  122 V</a:t>
            </a:r>
            <a:endParaRPr lang="en-US" altLang="zh-CN" sz="2800" b="1">
              <a:cs typeface="Times New Roman" panose="02020603050405020304" pitchFamily="18" charset="0"/>
            </a:endParaRPr>
          </a:p>
        </p:txBody>
      </p:sp>
    </p:spTree>
    <p:extLst>
      <p:ext uri="{BB962C8B-B14F-4D97-AF65-F5344CB8AC3E}">
        <p14:creationId xmlns:p14="http://schemas.microsoft.com/office/powerpoint/2010/main" val="141301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wipe(left)">
                                      <p:cBhvr>
                                        <p:cTn id="7" dur="500"/>
                                        <p:tgtEl>
                                          <p:spTgt spid="522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2228"/>
                                        </p:tgtEl>
                                        <p:attrNameLst>
                                          <p:attrName>style.visibility</p:attrName>
                                        </p:attrNameLst>
                                      </p:cBhvr>
                                      <p:to>
                                        <p:strVal val="visible"/>
                                      </p:to>
                                    </p:set>
                                    <p:animEffect transition="in" filter="wipe(left)">
                                      <p:cBhvr>
                                        <p:cTn id="12" dur="500"/>
                                        <p:tgtEl>
                                          <p:spTgt spid="522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38"/>
                                        </p:tgtEl>
                                        <p:attrNameLst>
                                          <p:attrName>style.visibility</p:attrName>
                                        </p:attrNameLst>
                                      </p:cBhvr>
                                      <p:to>
                                        <p:strVal val="visible"/>
                                      </p:to>
                                    </p:set>
                                    <p:animEffect transition="in" filter="wipe(left)">
                                      <p:cBhvr>
                                        <p:cTn id="17" dur="500"/>
                                        <p:tgtEl>
                                          <p:spTgt spid="522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9"/>
                                        </p:tgtEl>
                                        <p:attrNameLst>
                                          <p:attrName>style.visibility</p:attrName>
                                        </p:attrNameLst>
                                      </p:cBhvr>
                                      <p:to>
                                        <p:strVal val="visible"/>
                                      </p:to>
                                    </p:set>
                                    <p:animEffect transition="in" filter="wipe(left)">
                                      <p:cBhvr>
                                        <p:cTn id="22" dur="500"/>
                                        <p:tgtEl>
                                          <p:spTgt spid="522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34"/>
                                        </p:tgtEl>
                                        <p:attrNameLst>
                                          <p:attrName>style.visibility</p:attrName>
                                        </p:attrNameLst>
                                      </p:cBhvr>
                                      <p:to>
                                        <p:strVal val="visible"/>
                                      </p:to>
                                    </p:set>
                                    <p:animEffect transition="in" filter="wipe(left)">
                                      <p:cBhvr>
                                        <p:cTn id="27" dur="500"/>
                                        <p:tgtEl>
                                          <p:spTgt spid="522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2235"/>
                                        </p:tgtEl>
                                        <p:attrNameLst>
                                          <p:attrName>style.visibility</p:attrName>
                                        </p:attrNameLst>
                                      </p:cBhvr>
                                      <p:to>
                                        <p:strVal val="visible"/>
                                      </p:to>
                                    </p:set>
                                    <p:animEffect transition="in" filter="wipe(left)">
                                      <p:cBhvr>
                                        <p:cTn id="32" dur="500"/>
                                        <p:tgtEl>
                                          <p:spTgt spid="5223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236"/>
                                        </p:tgtEl>
                                        <p:attrNameLst>
                                          <p:attrName>style.visibility</p:attrName>
                                        </p:attrNameLst>
                                      </p:cBhvr>
                                      <p:to>
                                        <p:strVal val="visible"/>
                                      </p:to>
                                    </p:set>
                                    <p:animEffect transition="in" filter="wipe(left)">
                                      <p:cBhvr>
                                        <p:cTn id="37" dur="500"/>
                                        <p:tgtEl>
                                          <p:spTgt spid="5223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2237"/>
                                        </p:tgtEl>
                                        <p:attrNameLst>
                                          <p:attrName>style.visibility</p:attrName>
                                        </p:attrNameLst>
                                      </p:cBhvr>
                                      <p:to>
                                        <p:strVal val="visible"/>
                                      </p:to>
                                    </p:set>
                                    <p:animEffect transition="in" filter="wipe(left)">
                                      <p:cBhvr>
                                        <p:cTn id="42" dur="500"/>
                                        <p:tgtEl>
                                          <p:spTgt spid="5223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2232"/>
                                        </p:tgtEl>
                                        <p:attrNameLst>
                                          <p:attrName>style.visibility</p:attrName>
                                        </p:attrNameLst>
                                      </p:cBhvr>
                                      <p:to>
                                        <p:strVal val="visible"/>
                                      </p:to>
                                    </p:set>
                                    <p:animEffect transition="in" filter="wipe(left)">
                                      <p:cBhvr>
                                        <p:cTn id="47" dur="500"/>
                                        <p:tgtEl>
                                          <p:spTgt spid="5223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2233"/>
                                        </p:tgtEl>
                                        <p:attrNameLst>
                                          <p:attrName>style.visibility</p:attrName>
                                        </p:attrNameLst>
                                      </p:cBhvr>
                                      <p:to>
                                        <p:strVal val="visible"/>
                                      </p:to>
                                    </p:set>
                                    <p:animEffect transition="in" filter="wipe(left)">
                                      <p:cBhvr>
                                        <p:cTn id="52" dur="500"/>
                                        <p:tgtEl>
                                          <p:spTgt spid="52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utoUpdateAnimBg="0"/>
      <p:bldP spid="52232" grpId="0" autoUpdateAnimBg="0"/>
      <p:bldP spid="52234" grpId="0" autoUpdateAnimBg="0"/>
      <p:bldP spid="52236" grpId="0" autoUpdateAnimBg="0"/>
      <p:bldP spid="52238" grpId="0" autoUpdateAnimBg="0"/>
      <p:bldP spid="5223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4" name="Object 6"/>
          <p:cNvGraphicFramePr>
            <a:graphicFrameLocks noChangeAspect="1"/>
          </p:cNvGraphicFramePr>
          <p:nvPr>
            <p:extLst/>
          </p:nvPr>
        </p:nvGraphicFramePr>
        <p:xfrm>
          <a:off x="5256511" y="3667738"/>
          <a:ext cx="3095625" cy="966787"/>
        </p:xfrm>
        <a:graphic>
          <a:graphicData uri="http://schemas.openxmlformats.org/presentationml/2006/ole">
            <mc:AlternateContent xmlns:mc="http://schemas.openxmlformats.org/markup-compatibility/2006">
              <mc:Choice xmlns:v="urn:schemas-microsoft-com:vml" Requires="v">
                <p:oleObj spid="_x0000_s8203" name="公式" r:id="rId3" imgW="1287854" imgH="396345" progId="Equation.3">
                  <p:embed/>
                </p:oleObj>
              </mc:Choice>
              <mc:Fallback>
                <p:oleObj name="公式" r:id="rId3" imgW="1287854" imgH="39634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511" y="3667738"/>
                        <a:ext cx="3095625"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5" name="Text Box 7"/>
          <p:cNvSpPr txBox="1">
            <a:spLocks noChangeArrowheads="1"/>
          </p:cNvSpPr>
          <p:nvPr/>
        </p:nvSpPr>
        <p:spPr bwMode="auto">
          <a:xfrm>
            <a:off x="2664124" y="4886938"/>
            <a:ext cx="4724400" cy="56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a:cs typeface="Times New Roman" panose="02020603050405020304" pitchFamily="18" charset="0"/>
              </a:rPr>
              <a:t> </a:t>
            </a:r>
            <a:r>
              <a:rPr lang="en-US" altLang="zh-CN" sz="2800" b="1" i="1">
                <a:cs typeface="Times New Roman" panose="02020603050405020304" pitchFamily="18" charset="0"/>
              </a:rPr>
              <a:t>I</a:t>
            </a:r>
            <a:r>
              <a:rPr lang="en-US" altLang="zh-CN" sz="2800" b="1">
                <a:cs typeface="Times New Roman" panose="02020603050405020304" pitchFamily="18" charset="0"/>
              </a:rPr>
              <a:t> = 1.11 </a:t>
            </a:r>
            <a:r>
              <a:rPr lang="en-US" altLang="zh-CN" sz="2800" b="1" i="1">
                <a:cs typeface="Times New Roman" panose="02020603050405020304" pitchFamily="18" charset="0"/>
              </a:rPr>
              <a:t>I</a:t>
            </a:r>
            <a:r>
              <a:rPr lang="en-US" altLang="zh-CN" sz="3200" b="1" baseline="-25000">
                <a:cs typeface="Times New Roman" panose="02020603050405020304" pitchFamily="18" charset="0"/>
              </a:rPr>
              <a:t>o</a:t>
            </a:r>
            <a:r>
              <a:rPr lang="en-US" altLang="zh-CN" sz="2800" b="1">
                <a:cs typeface="Times New Roman" panose="02020603050405020304" pitchFamily="18" charset="0"/>
              </a:rPr>
              <a:t>= 2 </a:t>
            </a:r>
            <a:r>
              <a:rPr lang="en-US" altLang="zh-CN" sz="2800" b="1">
                <a:cs typeface="Times New Roman" panose="02020603050405020304" pitchFamily="18" charset="0"/>
                <a:sym typeface="Symbol" panose="05050102010706020507" pitchFamily="18" charset="2"/>
              </a:rPr>
              <a:t> 1.11 = 2. 2 A</a:t>
            </a:r>
            <a:r>
              <a:rPr lang="en-US" altLang="zh-CN" sz="2800" b="1">
                <a:solidFill>
                  <a:schemeClr val="bg1"/>
                </a:solidFill>
                <a:cs typeface="Times New Roman" panose="02020603050405020304" pitchFamily="18" charset="0"/>
                <a:sym typeface="Symbol" panose="05050102010706020507" pitchFamily="18" charset="2"/>
              </a:rPr>
              <a:t> </a:t>
            </a:r>
          </a:p>
        </p:txBody>
      </p:sp>
      <p:sp>
        <p:nvSpPr>
          <p:cNvPr id="53256" name="Text Box 8"/>
          <p:cNvSpPr txBox="1">
            <a:spLocks noChangeArrowheads="1"/>
          </p:cNvSpPr>
          <p:nvPr/>
        </p:nvSpPr>
        <p:spPr bwMode="auto">
          <a:xfrm>
            <a:off x="725786" y="4336075"/>
            <a:ext cx="3791423" cy="559897"/>
          </a:xfrm>
          <a:prstGeom prst="rect">
            <a:avLst/>
          </a:prstGeom>
          <a:noFill/>
          <a:ln w="9525">
            <a:noFill/>
            <a:miter lim="800000"/>
            <a:headEnd/>
            <a:tailEnd/>
          </a:ln>
          <a:effectLst/>
        </p:spPr>
        <p:txBody>
          <a:bodyPr wrap="none">
            <a:spAutoFit/>
          </a:bodyPr>
          <a:lstStyle/>
          <a:p>
            <a:pPr eaLnBrk="1" hangingPunct="1">
              <a:lnSpc>
                <a:spcPct val="120000"/>
              </a:lnSpc>
              <a:defRPr/>
            </a:pPr>
            <a:r>
              <a:rPr lang="zh-CN" altLang="en-US" sz="2800" b="1">
                <a:solidFill>
                  <a:srgbClr val="CC0000"/>
                </a:solidFill>
                <a:latin typeface="Times New Roman" panose="02020603050405020304" pitchFamily="18" charset="0"/>
                <a:cs typeface="Times New Roman" panose="02020603050405020304" pitchFamily="18" charset="0"/>
              </a:rPr>
              <a:t>变压器副边电流有效值</a:t>
            </a:r>
          </a:p>
        </p:txBody>
      </p:sp>
      <p:sp>
        <p:nvSpPr>
          <p:cNvPr id="53257" name="Text Box 9"/>
          <p:cNvSpPr txBox="1">
            <a:spLocks noChangeArrowheads="1"/>
          </p:cNvSpPr>
          <p:nvPr/>
        </p:nvSpPr>
        <p:spPr bwMode="auto">
          <a:xfrm>
            <a:off x="714674" y="5420338"/>
            <a:ext cx="7239000" cy="559897"/>
          </a:xfrm>
          <a:prstGeom prst="rect">
            <a:avLst/>
          </a:prstGeom>
          <a:noFill/>
          <a:ln w="9525">
            <a:noFill/>
            <a:miter lim="800000"/>
            <a:headEnd/>
            <a:tailEnd/>
          </a:ln>
          <a:effectLst/>
        </p:spPr>
        <p:txBody>
          <a:bodyPr>
            <a:spAutoFit/>
          </a:bodyPr>
          <a:lstStyle/>
          <a:p>
            <a:pPr eaLnBrk="1" hangingPunct="1">
              <a:lnSpc>
                <a:spcPct val="120000"/>
              </a:lnSpc>
              <a:defRPr/>
            </a:pPr>
            <a:r>
              <a:rPr lang="zh-CN" altLang="en-US" sz="2800" b="1">
                <a:solidFill>
                  <a:srgbClr val="CC0000"/>
                </a:solidFill>
                <a:latin typeface="Times New Roman" panose="02020603050405020304" pitchFamily="18" charset="0"/>
                <a:cs typeface="Times New Roman" panose="02020603050405020304" pitchFamily="18" charset="0"/>
              </a:rPr>
              <a:t>变压器容量 </a:t>
            </a:r>
            <a:r>
              <a:rPr lang="zh-CN" altLang="en-US"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S</a:t>
            </a:r>
            <a:r>
              <a:rPr lang="en-US" altLang="zh-CN" sz="2800" b="1">
                <a:latin typeface="Times New Roman" panose="02020603050405020304" pitchFamily="18" charset="0"/>
                <a:cs typeface="Times New Roman" panose="02020603050405020304" pitchFamily="18" charset="0"/>
              </a:rPr>
              <a:t> = </a:t>
            </a:r>
            <a:r>
              <a:rPr lang="en-US" altLang="zh-CN" sz="2800" b="1" i="1">
                <a:latin typeface="Times New Roman" panose="02020603050405020304" pitchFamily="18" charset="0"/>
                <a:cs typeface="Times New Roman" panose="02020603050405020304" pitchFamily="18" charset="0"/>
              </a:rPr>
              <a:t>U I</a:t>
            </a:r>
            <a:r>
              <a:rPr lang="en-US" altLang="zh-CN" sz="2800" b="1">
                <a:latin typeface="Times New Roman" panose="02020603050405020304" pitchFamily="18" charset="0"/>
                <a:cs typeface="Times New Roman" panose="02020603050405020304" pitchFamily="18" charset="0"/>
              </a:rPr>
              <a:t> = </a:t>
            </a:r>
            <a:r>
              <a:rPr lang="en-US" altLang="zh-CN" sz="2800" b="1">
                <a:latin typeface="Times New Roman" panose="02020603050405020304" pitchFamily="18" charset="0"/>
                <a:cs typeface="Times New Roman" panose="02020603050405020304" pitchFamily="18" charset="0"/>
                <a:sym typeface="Symbol" pitchFamily="18" charset="2"/>
              </a:rPr>
              <a:t>122</a:t>
            </a:r>
            <a:r>
              <a:rPr lang="en-US" altLang="zh-CN"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sym typeface="Symbol" pitchFamily="18" charset="2"/>
              </a:rPr>
              <a:t> </a:t>
            </a:r>
            <a:r>
              <a:rPr lang="en-US" altLang="zh-CN" sz="2800" b="1">
                <a:latin typeface="Times New Roman" panose="02020603050405020304" pitchFamily="18" charset="0"/>
                <a:cs typeface="Times New Roman" panose="02020603050405020304" pitchFamily="18" charset="0"/>
              </a:rPr>
              <a:t>2.2 =</a:t>
            </a:r>
            <a:r>
              <a:rPr lang="en-US" altLang="zh-CN" sz="2800" b="1">
                <a:latin typeface="Times New Roman" panose="02020603050405020304" pitchFamily="18" charset="0"/>
                <a:cs typeface="Times New Roman" panose="02020603050405020304" pitchFamily="18" charset="0"/>
                <a:sym typeface="Symbol" pitchFamily="18" charset="2"/>
              </a:rPr>
              <a:t> 207. 8 V A</a:t>
            </a:r>
          </a:p>
        </p:txBody>
      </p:sp>
      <p:sp>
        <p:nvSpPr>
          <p:cNvPr id="53258" name="Rectangle 10"/>
          <p:cNvSpPr>
            <a:spLocks noChangeArrowheads="1"/>
          </p:cNvSpPr>
          <p:nvPr/>
        </p:nvSpPr>
        <p:spPr bwMode="auto">
          <a:xfrm>
            <a:off x="503536" y="3877288"/>
            <a:ext cx="4756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2800" b="1">
                <a:cs typeface="Times New Roman" panose="02020603050405020304" pitchFamily="18" charset="0"/>
              </a:rPr>
              <a:t>变压器副边电压 </a:t>
            </a:r>
            <a:r>
              <a:rPr lang="en-US" altLang="zh-CN" sz="2800" b="1" i="1">
                <a:cs typeface="Times New Roman" panose="02020603050405020304" pitchFamily="18" charset="0"/>
              </a:rPr>
              <a:t>U</a:t>
            </a:r>
            <a:r>
              <a:rPr lang="en-US" altLang="zh-CN" sz="2800" b="1">
                <a:cs typeface="Times New Roman" panose="02020603050405020304" pitchFamily="18" charset="0"/>
              </a:rPr>
              <a:t> </a:t>
            </a:r>
            <a:r>
              <a:rPr lang="en-US" altLang="zh-CN" sz="2800" b="1">
                <a:cs typeface="Times New Roman" panose="02020603050405020304" pitchFamily="18" charset="0"/>
                <a:sym typeface="Symbol" panose="05050102010706020507" pitchFamily="18" charset="2"/>
              </a:rPr>
              <a:t> 122 V</a:t>
            </a:r>
            <a:endParaRPr lang="en-US" altLang="zh-CN" sz="2800" b="1">
              <a:cs typeface="Times New Roman" panose="02020603050405020304" pitchFamily="18" charset="0"/>
            </a:endParaRPr>
          </a:p>
        </p:txBody>
      </p:sp>
      <p:graphicFrame>
        <p:nvGraphicFramePr>
          <p:cNvPr id="17415" name="Object 11"/>
          <p:cNvGraphicFramePr>
            <a:graphicFrameLocks noChangeAspect="1"/>
          </p:cNvGraphicFramePr>
          <p:nvPr>
            <p:extLst/>
          </p:nvPr>
        </p:nvGraphicFramePr>
        <p:xfrm>
          <a:off x="3627736" y="2234225"/>
          <a:ext cx="1289050" cy="525463"/>
        </p:xfrm>
        <a:graphic>
          <a:graphicData uri="http://schemas.openxmlformats.org/presentationml/2006/ole">
            <mc:AlternateContent xmlns:mc="http://schemas.openxmlformats.org/markup-compatibility/2006">
              <mc:Choice xmlns:v="urn:schemas-microsoft-com:vml" Requires="v">
                <p:oleObj spid="_x0000_s8204" name="Equation" r:id="rId5" imgW="563910" imgH="205740" progId="Equation.3">
                  <p:embed/>
                </p:oleObj>
              </mc:Choice>
              <mc:Fallback>
                <p:oleObj name="Equation" r:id="rId5" imgW="563910" imgH="2057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736" y="2234225"/>
                        <a:ext cx="128905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12"/>
          <p:cNvGraphicFramePr>
            <a:graphicFrameLocks noChangeAspect="1"/>
          </p:cNvGraphicFramePr>
          <p:nvPr>
            <p:extLst/>
          </p:nvPr>
        </p:nvGraphicFramePr>
        <p:xfrm>
          <a:off x="1295699" y="2221525"/>
          <a:ext cx="2087562" cy="527050"/>
        </p:xfrm>
        <a:graphic>
          <a:graphicData uri="http://schemas.openxmlformats.org/presentationml/2006/ole">
            <mc:AlternateContent xmlns:mc="http://schemas.openxmlformats.org/markup-compatibility/2006">
              <mc:Choice xmlns:v="urn:schemas-microsoft-com:vml" Requires="v">
                <p:oleObj spid="_x0000_s8205" name="公式" r:id="rId7" imgW="845628" imgH="205740" progId="Equation.3">
                  <p:embed/>
                </p:oleObj>
              </mc:Choice>
              <mc:Fallback>
                <p:oleObj name="公式" r:id="rId7" imgW="845628" imgH="2057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699" y="2221525"/>
                        <a:ext cx="2087562"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1" name="Text Box 13"/>
          <p:cNvSpPr txBox="1">
            <a:spLocks noChangeArrowheads="1"/>
          </p:cNvSpPr>
          <p:nvPr/>
        </p:nvSpPr>
        <p:spPr bwMode="auto">
          <a:xfrm>
            <a:off x="359074" y="2721588"/>
            <a:ext cx="856932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a:cs typeface="Times New Roman" panose="02020603050405020304" pitchFamily="18" charset="0"/>
              </a:rPr>
              <a:t>    </a:t>
            </a:r>
            <a:r>
              <a:rPr lang="zh-CN" altLang="en-US" sz="2800" b="1">
                <a:cs typeface="Times New Roman" panose="02020603050405020304" pitchFamily="18" charset="0"/>
              </a:rPr>
              <a:t>可选用二极管</a:t>
            </a:r>
            <a:r>
              <a:rPr lang="en-US" altLang="zh-CN" sz="2800" b="1">
                <a:cs typeface="Times New Roman" panose="02020603050405020304" pitchFamily="18" charset="0"/>
              </a:rPr>
              <a:t>2CZ11C</a:t>
            </a:r>
            <a:r>
              <a:rPr lang="zh-CN" altLang="en-US" sz="2800" b="1">
                <a:cs typeface="Times New Roman" panose="02020603050405020304" pitchFamily="18" charset="0"/>
              </a:rPr>
              <a:t>，其最大整流电流为</a:t>
            </a:r>
            <a:r>
              <a:rPr lang="en-US" altLang="zh-CN" sz="2800" b="1">
                <a:cs typeface="Times New Roman" panose="02020603050405020304" pitchFamily="18" charset="0"/>
              </a:rPr>
              <a:t>1A</a:t>
            </a:r>
            <a:r>
              <a:rPr lang="zh-CN" altLang="en-US" sz="2800" b="1">
                <a:cs typeface="Times New Roman" panose="02020603050405020304" pitchFamily="18" charset="0"/>
              </a:rPr>
              <a:t>，反向工作峰值电压为</a:t>
            </a:r>
            <a:r>
              <a:rPr lang="en-US" altLang="zh-CN" sz="2800" b="1">
                <a:cs typeface="Times New Roman" panose="02020603050405020304" pitchFamily="18" charset="0"/>
              </a:rPr>
              <a:t>300V</a:t>
            </a:r>
            <a:r>
              <a:rPr lang="zh-CN" altLang="en-US" sz="2800" b="1">
                <a:cs typeface="Times New Roman" panose="02020603050405020304" pitchFamily="18" charset="0"/>
              </a:rPr>
              <a:t>。</a:t>
            </a:r>
          </a:p>
        </p:txBody>
      </p:sp>
      <p:sp>
        <p:nvSpPr>
          <p:cNvPr id="53262" name="Rectangle 14"/>
          <p:cNvSpPr>
            <a:spLocks noChangeArrowheads="1"/>
          </p:cNvSpPr>
          <p:nvPr/>
        </p:nvSpPr>
        <p:spPr bwMode="auto">
          <a:xfrm>
            <a:off x="354311" y="700700"/>
            <a:ext cx="8534400" cy="1501775"/>
          </a:xfrm>
          <a:prstGeom prst="rect">
            <a:avLst/>
          </a:prstGeom>
          <a:noFill/>
          <a:ln w="9525">
            <a:noFill/>
            <a:miter lim="800000"/>
            <a:headEnd/>
            <a:tailEnd/>
          </a:ln>
          <a:effectLst/>
        </p:spPr>
        <p:txBody>
          <a:bodyPr>
            <a:spAutoFit/>
          </a:bodyPr>
          <a:lstStyle/>
          <a:p>
            <a:pPr eaLnBrk="1" hangingPunct="1">
              <a:lnSpc>
                <a:spcPct val="110000"/>
              </a:lnSpc>
              <a:spcBef>
                <a:spcPct val="5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例</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单相桥式整流电路，已知交流电网电压为 </a:t>
            </a:r>
            <a:r>
              <a:rPr lang="en-US" altLang="zh-CN" sz="2800" b="1">
                <a:latin typeface="Times New Roman" panose="02020603050405020304" pitchFamily="18" charset="0"/>
                <a:cs typeface="Times New Roman" panose="02020603050405020304" pitchFamily="18" charset="0"/>
              </a:rPr>
              <a:t>220V</a:t>
            </a:r>
            <a:r>
              <a:rPr lang="zh-CN" altLang="en-US" sz="2800" b="1">
                <a:latin typeface="Times New Roman" panose="02020603050405020304" pitchFamily="18" charset="0"/>
                <a:cs typeface="Times New Roman" panose="02020603050405020304" pitchFamily="18" charset="0"/>
              </a:rPr>
              <a:t>，负载电阻 </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L</a:t>
            </a:r>
            <a:r>
              <a:rPr lang="en-US" altLang="zh-CN" sz="2800" b="1">
                <a:latin typeface="Times New Roman" panose="02020603050405020304" pitchFamily="18" charset="0"/>
                <a:cs typeface="Times New Roman" panose="02020603050405020304" pitchFamily="18" charset="0"/>
              </a:rPr>
              <a:t> = 50</a:t>
            </a:r>
            <a:r>
              <a:rPr lang="en-US" altLang="zh-CN" sz="2800" b="1">
                <a:latin typeface="Times New Roman" panose="02020603050405020304" pitchFamily="18" charset="0"/>
                <a:cs typeface="Times New Roman" panose="02020603050405020304" pitchFamily="18" charset="0"/>
                <a:sym typeface="Symbol" pitchFamily="18" charset="2"/>
              </a:rPr>
              <a:t></a:t>
            </a:r>
            <a:r>
              <a:rPr lang="zh-CN" altLang="en-US" sz="2800" b="1">
                <a:latin typeface="Times New Roman" panose="02020603050405020304" pitchFamily="18" charset="0"/>
                <a:cs typeface="Times New Roman" panose="02020603050405020304" pitchFamily="18" charset="0"/>
                <a:sym typeface="Symbol" pitchFamily="18" charset="2"/>
              </a:rPr>
              <a:t>，负载电压</a:t>
            </a:r>
            <a:r>
              <a:rPr lang="en-US" altLang="zh-CN" sz="2800" b="1" i="1">
                <a:latin typeface="Times New Roman" panose="02020603050405020304" pitchFamily="18" charset="0"/>
                <a:cs typeface="Times New Roman" panose="02020603050405020304" pitchFamily="18" charset="0"/>
                <a:sym typeface="Symbol" pitchFamily="18" charset="2"/>
              </a:rPr>
              <a:t>U</a:t>
            </a:r>
            <a:r>
              <a:rPr lang="en-US" altLang="zh-CN" sz="3600" b="1" baseline="-25000">
                <a:latin typeface="Times New Roman" panose="02020603050405020304" pitchFamily="18" charset="0"/>
                <a:cs typeface="Times New Roman" panose="02020603050405020304" pitchFamily="18" charset="0"/>
                <a:sym typeface="Symbol" pitchFamily="18" charset="2"/>
              </a:rPr>
              <a:t>o</a:t>
            </a:r>
            <a:r>
              <a:rPr lang="en-US" altLang="zh-CN" sz="2800" b="1">
                <a:latin typeface="Times New Roman" panose="02020603050405020304" pitchFamily="18" charset="0"/>
                <a:cs typeface="Times New Roman" panose="02020603050405020304" pitchFamily="18" charset="0"/>
                <a:sym typeface="Symbol" pitchFamily="18" charset="2"/>
              </a:rPr>
              <a:t>=100V</a:t>
            </a:r>
            <a:r>
              <a:rPr lang="zh-CN" altLang="en-US" sz="2800" b="1">
                <a:latin typeface="Times New Roman" panose="02020603050405020304" pitchFamily="18" charset="0"/>
                <a:cs typeface="Times New Roman" panose="02020603050405020304" pitchFamily="18" charset="0"/>
                <a:sym typeface="Symbol" pitchFamily="18" charset="2"/>
              </a:rPr>
              <a:t>，试求变压器的变比和容量</a:t>
            </a:r>
            <a:r>
              <a:rPr lang="en-US" altLang="zh-CN" sz="2800" b="1">
                <a:latin typeface="Times New Roman" panose="02020603050405020304" pitchFamily="18" charset="0"/>
                <a:cs typeface="Times New Roman" panose="02020603050405020304" pitchFamily="18" charset="0"/>
                <a:sym typeface="Symbol" pitchFamily="18" charset="2"/>
              </a:rPr>
              <a:t>, </a:t>
            </a:r>
            <a:r>
              <a:rPr lang="zh-CN" altLang="en-US" sz="2800" b="1">
                <a:latin typeface="Times New Roman" panose="02020603050405020304" pitchFamily="18" charset="0"/>
                <a:cs typeface="Times New Roman" panose="02020603050405020304" pitchFamily="18" charset="0"/>
                <a:sym typeface="Symbol" pitchFamily="18" charset="2"/>
              </a:rPr>
              <a:t>并选择二极管。</a:t>
            </a:r>
            <a:endParaRPr lang="zh-CN" altLang="en-US"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547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61"/>
                                        </p:tgtEl>
                                        <p:attrNameLst>
                                          <p:attrName>style.visibility</p:attrName>
                                        </p:attrNameLst>
                                      </p:cBhvr>
                                      <p:to>
                                        <p:strVal val="visible"/>
                                      </p:to>
                                    </p:set>
                                    <p:animEffect transition="in" filter="wipe(left)">
                                      <p:cBhvr>
                                        <p:cTn id="7" dur="500"/>
                                        <p:tgtEl>
                                          <p:spTgt spid="53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wipe(left)">
                                      <p:cBhvr>
                                        <p:cTn id="12" dur="500"/>
                                        <p:tgtEl>
                                          <p:spTgt spid="5325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53254"/>
                                        </p:tgtEl>
                                        <p:attrNameLst>
                                          <p:attrName>style.visibility</p:attrName>
                                        </p:attrNameLst>
                                      </p:cBhvr>
                                      <p:to>
                                        <p:strVal val="visible"/>
                                      </p:to>
                                    </p:set>
                                    <p:animEffect transition="in" filter="wipe(left)">
                                      <p:cBhvr>
                                        <p:cTn id="16" dur="500"/>
                                        <p:tgtEl>
                                          <p:spTgt spid="5325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3256"/>
                                        </p:tgtEl>
                                        <p:attrNameLst>
                                          <p:attrName>style.visibility</p:attrName>
                                        </p:attrNameLst>
                                      </p:cBhvr>
                                      <p:to>
                                        <p:strVal val="visible"/>
                                      </p:to>
                                    </p:set>
                                    <p:animEffect transition="in" filter="wipe(left)">
                                      <p:cBhvr>
                                        <p:cTn id="21" dur="500"/>
                                        <p:tgtEl>
                                          <p:spTgt spid="5325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3255"/>
                                        </p:tgtEl>
                                        <p:attrNameLst>
                                          <p:attrName>style.visibility</p:attrName>
                                        </p:attrNameLst>
                                      </p:cBhvr>
                                      <p:to>
                                        <p:strVal val="visible"/>
                                      </p:to>
                                    </p:set>
                                    <p:animEffect transition="in" filter="wipe(left)">
                                      <p:cBhvr>
                                        <p:cTn id="26" dur="500"/>
                                        <p:tgtEl>
                                          <p:spTgt spid="5325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3257"/>
                                        </p:tgtEl>
                                        <p:attrNameLst>
                                          <p:attrName>style.visibility</p:attrName>
                                        </p:attrNameLst>
                                      </p:cBhvr>
                                      <p:to>
                                        <p:strVal val="visible"/>
                                      </p:to>
                                    </p:set>
                                    <p:animEffect transition="in" filter="wipe(left)">
                                      <p:cBhvr>
                                        <p:cTn id="31"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5" grpId="0" autoUpdateAnimBg="0"/>
      <p:bldP spid="53256" grpId="0" autoUpdateAnimBg="0"/>
      <p:bldP spid="53257" grpId="0" autoUpdateAnimBg="0"/>
      <p:bldP spid="53258" grpId="0" autoUpdateAnimBg="0"/>
      <p:bldP spid="5326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6" name="Rectangle 104"/>
          <p:cNvSpPr>
            <a:spLocks noGrp="1" noChangeArrowheads="1"/>
          </p:cNvSpPr>
          <p:nvPr>
            <p:ph type="ctrTitle"/>
          </p:nvPr>
        </p:nvSpPr>
        <p:spPr bwMode="auto">
          <a:xfrm>
            <a:off x="219138" y="558153"/>
            <a:ext cx="1447800" cy="53392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dirty="0" smtClean="0">
                <a:solidFill>
                  <a:srgbClr val="CC0000"/>
                </a:solidFill>
                <a:latin typeface="Times New Roman" panose="02020603050405020304" pitchFamily="18" charset="0"/>
                <a:cs typeface="Times New Roman" panose="02020603050405020304" pitchFamily="18" charset="0"/>
              </a:rPr>
              <a:t>例</a:t>
            </a:r>
            <a:r>
              <a:rPr lang="en-US" altLang="zh-CN" sz="2800" b="1" dirty="0" smtClean="0">
                <a:solidFill>
                  <a:srgbClr val="CC0000"/>
                </a:solidFill>
                <a:latin typeface="Times New Roman" panose="02020603050405020304" pitchFamily="18" charset="0"/>
                <a:cs typeface="Times New Roman" panose="02020603050405020304" pitchFamily="18" charset="0"/>
              </a:rPr>
              <a:t>2</a:t>
            </a:r>
            <a:r>
              <a:rPr lang="zh-CN" altLang="en-US" sz="2800" b="1" dirty="0" smtClean="0">
                <a:solidFill>
                  <a:srgbClr val="CC0000"/>
                </a:solidFill>
                <a:latin typeface="Times New Roman" panose="02020603050405020304" pitchFamily="18" charset="0"/>
                <a:cs typeface="Times New Roman" panose="02020603050405020304" pitchFamily="18" charset="0"/>
              </a:rPr>
              <a:t>：</a:t>
            </a:r>
          </a:p>
        </p:txBody>
      </p:sp>
      <p:sp>
        <p:nvSpPr>
          <p:cNvPr id="54377" name="Rectangle 105"/>
          <p:cNvSpPr>
            <a:spLocks noChangeArrowheads="1"/>
          </p:cNvSpPr>
          <p:nvPr/>
        </p:nvSpPr>
        <p:spPr bwMode="auto">
          <a:xfrm>
            <a:off x="304800" y="518342"/>
            <a:ext cx="8839200" cy="1501775"/>
          </a:xfrm>
          <a:prstGeom prst="rect">
            <a:avLst/>
          </a:prstGeom>
          <a:noFill/>
          <a:ln w="38100">
            <a:noFill/>
            <a:miter lim="800000"/>
            <a:headEnd/>
            <a:tailEnd/>
          </a:ln>
          <a:effectLst/>
        </p:spPr>
        <p:txBody>
          <a:bodyPr anchor="ctr">
            <a:spAutoFit/>
          </a:bodyPr>
          <a:lstStyle/>
          <a:p>
            <a:pPr eaLnBrk="1" hangingPunct="1">
              <a:lnSpc>
                <a:spcPct val="110000"/>
              </a:lnSpc>
              <a:defRPr/>
            </a:pPr>
            <a:r>
              <a:rPr lang="en-US" altLang="zh-CN" sz="2800" b="1" dirty="0">
                <a:solidFill>
                  <a:srgbClr val="000000"/>
                </a:solidFill>
                <a:latin typeface="Times New Roman" panose="02020603050405020304" pitchFamily="18" charset="0"/>
                <a:cs typeface="Times New Roman" panose="02020603050405020304" pitchFamily="18" charset="0"/>
              </a:rPr>
              <a:t>       </a:t>
            </a:r>
            <a:r>
              <a:rPr lang="zh-CN" altLang="en-US" sz="2800" b="1" dirty="0" smtClean="0">
                <a:solidFill>
                  <a:srgbClr val="000000"/>
                </a:solidFill>
                <a:latin typeface="Times New Roman" panose="02020603050405020304" pitchFamily="18" charset="0"/>
                <a:cs typeface="Times New Roman" panose="02020603050405020304" pitchFamily="18" charset="0"/>
              </a:rPr>
              <a:t>试分析</a:t>
            </a:r>
            <a:r>
              <a:rPr lang="zh-CN" altLang="en-US" sz="2800" b="1" dirty="0">
                <a:solidFill>
                  <a:srgbClr val="000000"/>
                </a:solidFill>
                <a:latin typeface="Times New Roman" panose="02020603050405020304" pitchFamily="18" charset="0"/>
                <a:cs typeface="Times New Roman" panose="02020603050405020304" pitchFamily="18" charset="0"/>
              </a:rPr>
              <a:t>图示桥式整流电路中的二极管</a:t>
            </a:r>
            <a:r>
              <a:rPr lang="en-US" altLang="zh-CN" sz="2800" b="1" dirty="0">
                <a:solidFill>
                  <a:srgbClr val="000000"/>
                </a:solidFill>
                <a:latin typeface="Times New Roman" panose="02020603050405020304" pitchFamily="18" charset="0"/>
                <a:cs typeface="Times New Roman" panose="02020603050405020304" pitchFamily="18" charset="0"/>
              </a:rPr>
              <a:t>D</a:t>
            </a:r>
            <a:r>
              <a:rPr lang="en-US" altLang="zh-CN" sz="2800" b="1" baseline="-25000" dirty="0">
                <a:solidFill>
                  <a:srgbClr val="000000"/>
                </a:solidFill>
                <a:latin typeface="Times New Roman" panose="02020603050405020304" pitchFamily="18" charset="0"/>
                <a:cs typeface="Times New Roman" panose="02020603050405020304" pitchFamily="18" charset="0"/>
              </a:rPr>
              <a:t>2 </a:t>
            </a:r>
            <a:r>
              <a:rPr lang="zh-CN" altLang="en-US" sz="2800" b="1" dirty="0">
                <a:solidFill>
                  <a:srgbClr val="000000"/>
                </a:solidFill>
                <a:latin typeface="Times New Roman" panose="02020603050405020304" pitchFamily="18" charset="0"/>
                <a:cs typeface="Times New Roman" panose="02020603050405020304" pitchFamily="18" charset="0"/>
              </a:rPr>
              <a:t>或</a:t>
            </a:r>
            <a:r>
              <a:rPr lang="en-US" altLang="zh-CN" sz="2800" b="1" dirty="0">
                <a:solidFill>
                  <a:srgbClr val="000000"/>
                </a:solidFill>
                <a:latin typeface="Times New Roman" panose="02020603050405020304" pitchFamily="18" charset="0"/>
                <a:cs typeface="Times New Roman" panose="02020603050405020304" pitchFamily="18" charset="0"/>
              </a:rPr>
              <a:t>D</a:t>
            </a:r>
            <a:r>
              <a:rPr lang="en-US" altLang="zh-CN" sz="2800" b="1" baseline="-25000" dirty="0">
                <a:solidFill>
                  <a:srgbClr val="000000"/>
                </a:solidFill>
                <a:latin typeface="Times New Roman" panose="02020603050405020304" pitchFamily="18" charset="0"/>
                <a:cs typeface="Times New Roman" panose="02020603050405020304" pitchFamily="18" charset="0"/>
              </a:rPr>
              <a:t>4 </a:t>
            </a:r>
            <a:r>
              <a:rPr lang="zh-CN" altLang="en-US" sz="2800" b="1" dirty="0">
                <a:solidFill>
                  <a:srgbClr val="000000"/>
                </a:solidFill>
                <a:latin typeface="Times New Roman" panose="02020603050405020304" pitchFamily="18" charset="0"/>
                <a:cs typeface="Times New Roman" panose="02020603050405020304" pitchFamily="18" charset="0"/>
              </a:rPr>
              <a:t>断开时负载电压的波形。</a:t>
            </a:r>
            <a:r>
              <a:rPr lang="zh-CN" altLang="en-US" sz="2800" b="1" dirty="0">
                <a:solidFill>
                  <a:srgbClr val="CC0000"/>
                </a:solidFill>
                <a:latin typeface="Times New Roman" panose="02020603050405020304" pitchFamily="18" charset="0"/>
                <a:cs typeface="Times New Roman" panose="02020603050405020304" pitchFamily="18" charset="0"/>
              </a:rPr>
              <a:t>如果</a:t>
            </a:r>
            <a:r>
              <a:rPr lang="en-US" altLang="zh-CN" sz="2800" b="1" dirty="0">
                <a:solidFill>
                  <a:srgbClr val="CC0000"/>
                </a:solidFill>
                <a:latin typeface="Times New Roman" panose="02020603050405020304" pitchFamily="18" charset="0"/>
                <a:cs typeface="Times New Roman" panose="02020603050405020304" pitchFamily="18" charset="0"/>
              </a:rPr>
              <a:t>D</a:t>
            </a:r>
            <a:r>
              <a:rPr lang="en-US" altLang="zh-CN" sz="2800" b="1" baseline="-25000" dirty="0">
                <a:solidFill>
                  <a:srgbClr val="CC0000"/>
                </a:solidFill>
                <a:latin typeface="Times New Roman" panose="02020603050405020304" pitchFamily="18" charset="0"/>
                <a:cs typeface="Times New Roman" panose="02020603050405020304" pitchFamily="18" charset="0"/>
              </a:rPr>
              <a:t>2 </a:t>
            </a:r>
            <a:r>
              <a:rPr lang="zh-CN" altLang="en-US" sz="2800" b="1" dirty="0">
                <a:solidFill>
                  <a:srgbClr val="CC0000"/>
                </a:solidFill>
                <a:latin typeface="Times New Roman" panose="02020603050405020304" pitchFamily="18" charset="0"/>
                <a:cs typeface="Times New Roman" panose="02020603050405020304" pitchFamily="18" charset="0"/>
              </a:rPr>
              <a:t>或</a:t>
            </a:r>
            <a:r>
              <a:rPr lang="en-US" altLang="zh-CN" sz="2800" b="1" dirty="0">
                <a:solidFill>
                  <a:srgbClr val="CC0000"/>
                </a:solidFill>
                <a:latin typeface="Times New Roman" panose="02020603050405020304" pitchFamily="18" charset="0"/>
                <a:cs typeface="Times New Roman" panose="02020603050405020304" pitchFamily="18" charset="0"/>
              </a:rPr>
              <a:t>D</a:t>
            </a:r>
            <a:r>
              <a:rPr lang="en-US" altLang="zh-CN" sz="2800" b="1" baseline="-25000" dirty="0">
                <a:solidFill>
                  <a:srgbClr val="CC0000"/>
                </a:solidFill>
                <a:latin typeface="Times New Roman" panose="02020603050405020304" pitchFamily="18" charset="0"/>
                <a:cs typeface="Times New Roman" panose="02020603050405020304" pitchFamily="18" charset="0"/>
              </a:rPr>
              <a:t>4 </a:t>
            </a:r>
            <a:r>
              <a:rPr lang="zh-CN" altLang="en-US" sz="2800" b="1" dirty="0">
                <a:solidFill>
                  <a:srgbClr val="CC0000"/>
                </a:solidFill>
                <a:latin typeface="Times New Roman" panose="02020603050405020304" pitchFamily="18" charset="0"/>
                <a:cs typeface="Times New Roman" panose="02020603050405020304" pitchFamily="18" charset="0"/>
              </a:rPr>
              <a:t>接反，后果如何？</a:t>
            </a:r>
            <a:r>
              <a:rPr lang="zh-CN" altLang="en-US" sz="2800" b="1" dirty="0">
                <a:solidFill>
                  <a:srgbClr val="2211A1"/>
                </a:solidFill>
                <a:latin typeface="Times New Roman" panose="02020603050405020304" pitchFamily="18" charset="0"/>
                <a:cs typeface="Times New Roman" panose="02020603050405020304" pitchFamily="18" charset="0"/>
              </a:rPr>
              <a:t>如果</a:t>
            </a:r>
            <a:r>
              <a:rPr lang="en-US" altLang="zh-CN" sz="2800" b="1" dirty="0">
                <a:solidFill>
                  <a:srgbClr val="2211A1"/>
                </a:solidFill>
                <a:latin typeface="Times New Roman" panose="02020603050405020304" pitchFamily="18" charset="0"/>
                <a:cs typeface="Times New Roman" panose="02020603050405020304" pitchFamily="18" charset="0"/>
              </a:rPr>
              <a:t>D</a:t>
            </a:r>
            <a:r>
              <a:rPr lang="en-US" altLang="zh-CN" sz="2800" b="1" baseline="-25000" dirty="0">
                <a:solidFill>
                  <a:srgbClr val="2211A1"/>
                </a:solidFill>
                <a:latin typeface="Times New Roman" panose="02020603050405020304" pitchFamily="18" charset="0"/>
                <a:cs typeface="Times New Roman" panose="02020603050405020304" pitchFamily="18" charset="0"/>
              </a:rPr>
              <a:t>2 </a:t>
            </a:r>
            <a:r>
              <a:rPr lang="zh-CN" altLang="en-US" sz="2800" b="1" dirty="0">
                <a:solidFill>
                  <a:srgbClr val="2211A1"/>
                </a:solidFill>
                <a:latin typeface="Times New Roman" panose="02020603050405020304" pitchFamily="18" charset="0"/>
                <a:cs typeface="Times New Roman" panose="02020603050405020304" pitchFamily="18" charset="0"/>
              </a:rPr>
              <a:t>或</a:t>
            </a:r>
            <a:r>
              <a:rPr lang="en-US" altLang="zh-CN" sz="2800" b="1" dirty="0">
                <a:solidFill>
                  <a:srgbClr val="2211A1"/>
                </a:solidFill>
                <a:latin typeface="Times New Roman" panose="02020603050405020304" pitchFamily="18" charset="0"/>
                <a:cs typeface="Times New Roman" panose="02020603050405020304" pitchFamily="18" charset="0"/>
              </a:rPr>
              <a:t>D</a:t>
            </a:r>
            <a:r>
              <a:rPr lang="en-US" altLang="zh-CN" sz="2800" b="1" baseline="-25000" dirty="0">
                <a:solidFill>
                  <a:srgbClr val="2211A1"/>
                </a:solidFill>
                <a:latin typeface="Times New Roman" panose="02020603050405020304" pitchFamily="18" charset="0"/>
                <a:cs typeface="Times New Roman" panose="02020603050405020304" pitchFamily="18" charset="0"/>
              </a:rPr>
              <a:t>4</a:t>
            </a:r>
            <a:r>
              <a:rPr lang="zh-CN" altLang="en-US" sz="2800" b="1" dirty="0">
                <a:solidFill>
                  <a:srgbClr val="2211A1"/>
                </a:solidFill>
                <a:latin typeface="Times New Roman" panose="02020603050405020304" pitchFamily="18" charset="0"/>
                <a:cs typeface="Times New Roman" panose="02020603050405020304" pitchFamily="18" charset="0"/>
              </a:rPr>
              <a:t>因击穿或烧坏而短路，后果又如何？</a:t>
            </a:r>
            <a:r>
              <a:rPr lang="zh-CN" altLang="en-US" sz="2800" b="1" baseline="-25000" dirty="0">
                <a:solidFill>
                  <a:srgbClr val="006666"/>
                </a:solidFill>
                <a:latin typeface="Times New Roman" panose="02020603050405020304" pitchFamily="18" charset="0"/>
                <a:cs typeface="Times New Roman" panose="02020603050405020304" pitchFamily="18" charset="0"/>
              </a:rPr>
              <a:t> </a:t>
            </a:r>
            <a:endParaRPr lang="zh-CN" altLang="en-US" sz="2800" b="1" dirty="0">
              <a:solidFill>
                <a:srgbClr val="000000"/>
              </a:solidFill>
              <a:latin typeface="Times New Roman" panose="02020603050405020304" pitchFamily="18" charset="0"/>
              <a:cs typeface="Times New Roman" panose="02020603050405020304" pitchFamily="18" charset="0"/>
            </a:endParaRPr>
          </a:p>
        </p:txBody>
      </p:sp>
      <p:sp>
        <p:nvSpPr>
          <p:cNvPr id="54442" name="Rectangle 170"/>
          <p:cNvSpPr>
            <a:spLocks noChangeArrowheads="1"/>
          </p:cNvSpPr>
          <p:nvPr/>
        </p:nvSpPr>
        <p:spPr bwMode="auto">
          <a:xfrm>
            <a:off x="517525" y="4121967"/>
            <a:ext cx="8158163" cy="2349500"/>
          </a:xfrm>
          <a:prstGeom prst="rect">
            <a:avLst/>
          </a:prstGeom>
          <a:noFill/>
          <a:ln w="9525">
            <a:noFill/>
            <a:miter lim="800000"/>
            <a:headEnd/>
            <a:tailEnd/>
          </a:ln>
        </p:spPr>
        <p:txBody>
          <a:bodyPr lIns="0" tIns="0" rIns="0" bIns="0">
            <a:spAutoFit/>
          </a:bodyPr>
          <a:lstStyle/>
          <a:p>
            <a:pPr eaLnBrk="1" hangingPunct="1">
              <a:lnSpc>
                <a:spcPct val="110000"/>
              </a:lnSpc>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解：当 </a:t>
            </a:r>
            <a:r>
              <a:rPr lang="en-US" altLang="zh-CN" sz="2800" b="1">
                <a:solidFill>
                  <a:srgbClr val="000099"/>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99"/>
                </a:solidFill>
                <a:latin typeface="Times New Roman" panose="02020603050405020304" pitchFamily="18" charset="0"/>
                <a:ea typeface="楷体_GB2312" pitchFamily="49" charset="-122"/>
                <a:cs typeface="Times New Roman" panose="02020603050405020304" pitchFamily="18" charset="0"/>
              </a:rPr>
              <a:t>2</a:t>
            </a:r>
            <a:r>
              <a:rPr lang="zh-CN" altLang="en-US" sz="2800" b="1">
                <a:solidFill>
                  <a:srgbClr val="000099"/>
                </a:solidFill>
                <a:latin typeface="Times New Roman" panose="02020603050405020304" pitchFamily="18" charset="0"/>
                <a:cs typeface="Times New Roman" panose="02020603050405020304" pitchFamily="18" charset="0"/>
              </a:rPr>
              <a:t>或 </a:t>
            </a:r>
            <a:r>
              <a:rPr lang="en-US" altLang="zh-CN" sz="2800" b="1">
                <a:solidFill>
                  <a:srgbClr val="000099"/>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99"/>
                </a:solidFill>
                <a:latin typeface="Times New Roman" panose="02020603050405020304" pitchFamily="18" charset="0"/>
                <a:ea typeface="楷体_GB2312" pitchFamily="49" charset="-122"/>
                <a:cs typeface="Times New Roman" panose="02020603050405020304" pitchFamily="18" charset="0"/>
              </a:rPr>
              <a:t>4</a:t>
            </a:r>
            <a:r>
              <a:rPr lang="zh-CN" altLang="en-US" sz="2800" b="1">
                <a:solidFill>
                  <a:srgbClr val="000099"/>
                </a:solidFill>
                <a:latin typeface="Times New Roman" panose="02020603050405020304" pitchFamily="18" charset="0"/>
                <a:cs typeface="Times New Roman" panose="02020603050405020304" pitchFamily="18" charset="0"/>
              </a:rPr>
              <a:t>断开后</a:t>
            </a:r>
          </a:p>
          <a:p>
            <a:pPr eaLnBrk="1" hangingPunct="1">
              <a:lnSpc>
                <a:spcPct val="110000"/>
              </a:lnSpc>
              <a:defRPr/>
            </a:pPr>
            <a:r>
              <a:rPr lang="zh-CN" altLang="en-US" sz="2800" b="1">
                <a:solidFill>
                  <a:srgbClr val="000000"/>
                </a:solidFill>
                <a:latin typeface="Times New Roman" panose="02020603050405020304" pitchFamily="18" charset="0"/>
                <a:cs typeface="Times New Roman" panose="02020603050405020304" pitchFamily="18" charset="0"/>
              </a:rPr>
              <a:t>  电路为单相半波整流电路。正半周时，</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1 </a:t>
            </a:r>
            <a:r>
              <a:rPr lang="zh-CN" altLang="en-US" sz="2800" b="1">
                <a:solidFill>
                  <a:srgbClr val="000000"/>
                </a:solidFill>
                <a:latin typeface="Times New Roman" panose="02020603050405020304" pitchFamily="18" charset="0"/>
                <a:cs typeface="Times New Roman" panose="02020603050405020304" pitchFamily="18" charset="0"/>
              </a:rPr>
              <a:t>和 </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800" b="1">
                <a:solidFill>
                  <a:srgbClr val="000000"/>
                </a:solidFill>
                <a:latin typeface="Times New Roman" panose="02020603050405020304" pitchFamily="18" charset="0"/>
                <a:cs typeface="Times New Roman" panose="02020603050405020304" pitchFamily="18" charset="0"/>
              </a:rPr>
              <a:t>导通，负载中有电流过，负载电压</a:t>
            </a:r>
            <a:r>
              <a:rPr lang="en-US" altLang="zh-CN" sz="2800" b="1" i="1">
                <a:solidFill>
                  <a:srgbClr val="000000"/>
                </a:solidFill>
                <a:latin typeface="Times New Roman" panose="02020603050405020304" pitchFamily="18" charset="0"/>
                <a:cs typeface="Times New Roman" panose="02020603050405020304" pitchFamily="18" charset="0"/>
              </a:rPr>
              <a:t>u</a:t>
            </a:r>
            <a:r>
              <a:rPr lang="en-US" altLang="zh-CN" sz="2800" b="1" baseline="-25000">
                <a:solidFill>
                  <a:srgbClr val="000000"/>
                </a:solidFill>
                <a:latin typeface="Times New Roman" panose="02020603050405020304" pitchFamily="18" charset="0"/>
                <a:cs typeface="Times New Roman" panose="02020603050405020304" pitchFamily="18" charset="0"/>
              </a:rPr>
              <a:t>o</a:t>
            </a:r>
            <a:r>
              <a:rPr lang="en-US" altLang="zh-CN" sz="2800" b="1">
                <a:solidFill>
                  <a:srgbClr val="000000"/>
                </a:solidFill>
                <a:latin typeface="Times New Roman" panose="02020603050405020304" pitchFamily="18" charset="0"/>
                <a:cs typeface="Times New Roman" panose="02020603050405020304" pitchFamily="18" charset="0"/>
              </a:rPr>
              <a:t>=</a:t>
            </a:r>
            <a:r>
              <a:rPr lang="en-US" altLang="zh-CN" sz="2800" b="1" i="1">
                <a:solidFill>
                  <a:srgbClr val="000000"/>
                </a:solidFill>
                <a:latin typeface="Times New Roman" panose="02020603050405020304" pitchFamily="18" charset="0"/>
                <a:cs typeface="Times New Roman" panose="02020603050405020304" pitchFamily="18" charset="0"/>
              </a:rPr>
              <a:t>u</a:t>
            </a:r>
            <a:r>
              <a:rPr lang="zh-CN" altLang="en-US" sz="2800" b="1">
                <a:solidFill>
                  <a:srgbClr val="000000"/>
                </a:solidFill>
                <a:latin typeface="Times New Roman" panose="02020603050405020304" pitchFamily="18" charset="0"/>
                <a:cs typeface="Times New Roman" panose="02020603050405020304" pitchFamily="18" charset="0"/>
              </a:rPr>
              <a:t>；负半周时，</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800" b="1">
                <a:solidFill>
                  <a:srgbClr val="000000"/>
                </a:solidFill>
                <a:latin typeface="Times New Roman" panose="02020603050405020304" pitchFamily="18" charset="0"/>
                <a:cs typeface="Times New Roman" panose="02020603050405020304" pitchFamily="18" charset="0"/>
              </a:rPr>
              <a:t>和</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800" b="1">
                <a:solidFill>
                  <a:srgbClr val="000000"/>
                </a:solidFill>
                <a:latin typeface="Times New Roman" panose="02020603050405020304" pitchFamily="18" charset="0"/>
                <a:cs typeface="Times New Roman" panose="02020603050405020304" pitchFamily="18" charset="0"/>
              </a:rPr>
              <a:t>截止</a:t>
            </a:r>
            <a:r>
              <a:rPr lang="en-US" altLang="zh-CN" sz="2800" b="1">
                <a:solidFill>
                  <a:srgbClr val="000000"/>
                </a:solidFill>
                <a:latin typeface="Times New Roman" panose="02020603050405020304" pitchFamily="18" charset="0"/>
                <a:cs typeface="Times New Roman" panose="02020603050405020304" pitchFamily="18" charset="0"/>
              </a:rPr>
              <a:t>, </a:t>
            </a:r>
            <a:r>
              <a:rPr lang="zh-CN" altLang="en-US" sz="2800" b="1">
                <a:solidFill>
                  <a:srgbClr val="000000"/>
                </a:solidFill>
                <a:latin typeface="Times New Roman" panose="02020603050405020304" pitchFamily="18" charset="0"/>
                <a:cs typeface="Times New Roman" panose="02020603050405020304" pitchFamily="18" charset="0"/>
              </a:rPr>
              <a:t>负载中无电流通过</a:t>
            </a:r>
            <a:r>
              <a:rPr lang="en-US" altLang="zh-CN" sz="2800" b="1">
                <a:solidFill>
                  <a:srgbClr val="000000"/>
                </a:solidFill>
                <a:latin typeface="Times New Roman" panose="02020603050405020304" pitchFamily="18" charset="0"/>
                <a:cs typeface="Times New Roman" panose="02020603050405020304" pitchFamily="18" charset="0"/>
              </a:rPr>
              <a:t>, </a:t>
            </a:r>
            <a:r>
              <a:rPr lang="zh-CN" altLang="en-US" sz="2800" b="1">
                <a:solidFill>
                  <a:srgbClr val="000000"/>
                </a:solidFill>
                <a:latin typeface="Times New Roman" panose="02020603050405020304" pitchFamily="18" charset="0"/>
                <a:cs typeface="Times New Roman" panose="02020603050405020304" pitchFamily="18" charset="0"/>
              </a:rPr>
              <a:t>负载两端无电压， </a:t>
            </a:r>
            <a:r>
              <a:rPr lang="en-US" altLang="zh-CN" sz="2800" b="1" i="1">
                <a:solidFill>
                  <a:srgbClr val="000000"/>
                </a:solidFill>
                <a:latin typeface="Times New Roman" panose="02020603050405020304" pitchFamily="18" charset="0"/>
                <a:cs typeface="Times New Roman" panose="02020603050405020304" pitchFamily="18" charset="0"/>
              </a:rPr>
              <a:t>u</a:t>
            </a:r>
            <a:r>
              <a:rPr lang="en-US" altLang="zh-CN" sz="2800" b="1" baseline="-25000">
                <a:solidFill>
                  <a:srgbClr val="000000"/>
                </a:solidFill>
                <a:latin typeface="Times New Roman" panose="02020603050405020304" pitchFamily="18" charset="0"/>
                <a:cs typeface="Times New Roman" panose="02020603050405020304" pitchFamily="18" charset="0"/>
              </a:rPr>
              <a:t>o </a:t>
            </a:r>
            <a:r>
              <a:rPr lang="en-US" altLang="zh-CN" sz="2800" b="1">
                <a:solidFill>
                  <a:srgbClr val="000000"/>
                </a:solidFill>
                <a:latin typeface="Times New Roman" panose="02020603050405020304" pitchFamily="18" charset="0"/>
                <a:cs typeface="Times New Roman" panose="02020603050405020304" pitchFamily="18" charset="0"/>
              </a:rPr>
              <a:t>=0</a:t>
            </a:r>
            <a:r>
              <a:rPr lang="zh-CN" altLang="en-US" sz="2800" b="1">
                <a:solidFill>
                  <a:srgbClr val="000000"/>
                </a:solidFill>
                <a:latin typeface="Times New Roman" panose="02020603050405020304" pitchFamily="18" charset="0"/>
                <a:cs typeface="Times New Roman" panose="02020603050405020304" pitchFamily="18" charset="0"/>
              </a:rPr>
              <a:t>。</a:t>
            </a:r>
          </a:p>
        </p:txBody>
      </p:sp>
      <p:pic>
        <p:nvPicPr>
          <p:cNvPr id="18437" name="Picture 214" descr="图片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2124892"/>
            <a:ext cx="44799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487" name="Picture 215" descr="图片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1934392"/>
            <a:ext cx="4484688"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479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442">
                                            <p:txEl>
                                              <p:pRg st="0" end="0"/>
                                            </p:txEl>
                                          </p:spTgt>
                                        </p:tgtEl>
                                        <p:attrNameLst>
                                          <p:attrName>style.visibility</p:attrName>
                                        </p:attrNameLst>
                                      </p:cBhvr>
                                      <p:to>
                                        <p:strVal val="visible"/>
                                      </p:to>
                                    </p:set>
                                    <p:animEffect transition="in" filter="wipe(left)">
                                      <p:cBhvr>
                                        <p:cTn id="7" dur="500"/>
                                        <p:tgtEl>
                                          <p:spTgt spid="544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442">
                                            <p:txEl>
                                              <p:pRg st="1" end="1"/>
                                            </p:txEl>
                                          </p:spTgt>
                                        </p:tgtEl>
                                        <p:attrNameLst>
                                          <p:attrName>style.visibility</p:attrName>
                                        </p:attrNameLst>
                                      </p:cBhvr>
                                      <p:to>
                                        <p:strVal val="visible"/>
                                      </p:to>
                                    </p:set>
                                    <p:animEffect transition="in" filter="wipe(left)">
                                      <p:cBhvr>
                                        <p:cTn id="12" dur="500"/>
                                        <p:tgtEl>
                                          <p:spTgt spid="5444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4487"/>
                                        </p:tgtEl>
                                        <p:attrNameLst>
                                          <p:attrName>style.visibility</p:attrName>
                                        </p:attrNameLst>
                                      </p:cBhvr>
                                      <p:to>
                                        <p:strVal val="visible"/>
                                      </p:to>
                                    </p:set>
                                    <p:animEffect transition="in" filter="wipe(left)">
                                      <p:cBhvr>
                                        <p:cTn id="17" dur="1000"/>
                                        <p:tgtEl>
                                          <p:spTgt spid="54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42"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3"/>
          <p:cNvSpPr txBox="1">
            <a:spLocks noChangeArrowheads="1"/>
          </p:cNvSpPr>
          <p:nvPr/>
        </p:nvSpPr>
        <p:spPr bwMode="auto">
          <a:xfrm>
            <a:off x="393826" y="2378044"/>
            <a:ext cx="8251825" cy="2143125"/>
          </a:xfrm>
          <a:prstGeom prst="rect">
            <a:avLst/>
          </a:prstGeom>
          <a:noFill/>
          <a:ln w="38100">
            <a:noFill/>
            <a:miter lim="800000"/>
            <a:headEnd/>
            <a:tailEnd/>
          </a:ln>
          <a:effectLst/>
        </p:spPr>
        <p:txBody>
          <a:bodyPr anchor="ctr">
            <a:spAutoFit/>
          </a:bodyPr>
          <a:lstStyle/>
          <a:p>
            <a:pPr eaLnBrk="1" hangingPunct="1">
              <a:lnSpc>
                <a:spcPct val="120000"/>
              </a:lnSpc>
              <a:defRPr/>
            </a:pPr>
            <a:r>
              <a:rPr lang="en-US" altLang="zh-CN" sz="2800" b="1">
                <a:solidFill>
                  <a:srgbClr val="00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如果</a:t>
            </a:r>
            <a:r>
              <a:rPr lang="en-US" altLang="zh-CN" sz="2800" b="1">
                <a:solidFill>
                  <a:srgbClr val="CC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CC0000"/>
                </a:solidFill>
                <a:latin typeface="Times New Roman" panose="02020603050405020304" pitchFamily="18" charset="0"/>
                <a:ea typeface="楷体_GB2312" pitchFamily="49" charset="-122"/>
                <a:cs typeface="Times New Roman" panose="02020603050405020304" pitchFamily="18" charset="0"/>
              </a:rPr>
              <a:t>2</a:t>
            </a:r>
            <a:r>
              <a:rPr lang="zh-CN" altLang="en-US" sz="2800" b="1">
                <a:solidFill>
                  <a:srgbClr val="CC0000"/>
                </a:solidFill>
                <a:latin typeface="Times New Roman" panose="02020603050405020304" pitchFamily="18" charset="0"/>
                <a:cs typeface="Times New Roman" panose="02020603050405020304" pitchFamily="18" charset="0"/>
              </a:rPr>
              <a:t>或</a:t>
            </a:r>
            <a:r>
              <a:rPr lang="en-US" altLang="zh-CN" sz="2800" b="1">
                <a:solidFill>
                  <a:srgbClr val="CC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CC0000"/>
                </a:solidFill>
                <a:latin typeface="Times New Roman" panose="02020603050405020304" pitchFamily="18" charset="0"/>
                <a:ea typeface="楷体_GB2312" pitchFamily="49" charset="-122"/>
                <a:cs typeface="Times New Roman" panose="02020603050405020304" pitchFamily="18" charset="0"/>
              </a:rPr>
              <a:t>4</a:t>
            </a:r>
            <a:r>
              <a:rPr lang="zh-CN" altLang="en-US" sz="2800" b="1">
                <a:solidFill>
                  <a:srgbClr val="CC0000"/>
                </a:solidFill>
                <a:latin typeface="Times New Roman" panose="02020603050405020304" pitchFamily="18" charset="0"/>
                <a:cs typeface="Times New Roman" panose="02020603050405020304" pitchFamily="18" charset="0"/>
              </a:rPr>
              <a:t>接反</a:t>
            </a:r>
            <a:endParaRPr lang="zh-CN" altLang="en-US" sz="2800" b="1">
              <a:solidFill>
                <a:srgbClr val="000000"/>
              </a:solidFill>
              <a:latin typeface="Times New Roman" panose="02020603050405020304" pitchFamily="18" charset="0"/>
              <a:cs typeface="Times New Roman" panose="02020603050405020304" pitchFamily="18" charset="0"/>
            </a:endParaRPr>
          </a:p>
          <a:p>
            <a:pPr eaLnBrk="1" hangingPunct="1">
              <a:lnSpc>
                <a:spcPct val="120000"/>
              </a:lnSpc>
              <a:defRPr/>
            </a:pPr>
            <a:r>
              <a:rPr lang="zh-CN" altLang="en-US" sz="2800" b="1">
                <a:solidFill>
                  <a:srgbClr val="000000"/>
                </a:solidFill>
                <a:latin typeface="Times New Roman" panose="02020603050405020304" pitchFamily="18" charset="0"/>
                <a:cs typeface="Times New Roman" panose="02020603050405020304" pitchFamily="18" charset="0"/>
              </a:rPr>
              <a:t>  则正半周时，二极管</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800" b="1">
                <a:solidFill>
                  <a:srgbClr val="000000"/>
                </a:solidFill>
                <a:latin typeface="Times New Roman" panose="02020603050405020304" pitchFamily="18" charset="0"/>
                <a:cs typeface="Times New Roman" panose="02020603050405020304" pitchFamily="18" charset="0"/>
              </a:rPr>
              <a:t>、</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800" b="1">
                <a:solidFill>
                  <a:srgbClr val="000000"/>
                </a:solidFill>
                <a:latin typeface="Times New Roman" panose="02020603050405020304" pitchFamily="18" charset="0"/>
                <a:cs typeface="Times New Roman" panose="02020603050405020304" pitchFamily="18" charset="0"/>
              </a:rPr>
              <a:t>或</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800" b="1">
                <a:solidFill>
                  <a:srgbClr val="000000"/>
                </a:solidFill>
                <a:latin typeface="Times New Roman" panose="02020603050405020304" pitchFamily="18" charset="0"/>
                <a:cs typeface="Times New Roman" panose="02020603050405020304" pitchFamily="18" charset="0"/>
              </a:rPr>
              <a:t>、</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800" b="1">
                <a:solidFill>
                  <a:srgbClr val="000000"/>
                </a:solidFill>
                <a:latin typeface="Times New Roman" panose="02020603050405020304" pitchFamily="18" charset="0"/>
                <a:cs typeface="Times New Roman" panose="02020603050405020304" pitchFamily="18" charset="0"/>
              </a:rPr>
              <a:t>导通，电流经</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800" b="1">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800" b="1">
                <a:solidFill>
                  <a:srgbClr val="000000"/>
                </a:solidFill>
                <a:latin typeface="Times New Roman" panose="02020603050405020304" pitchFamily="18" charset="0"/>
                <a:cs typeface="Times New Roman" panose="02020603050405020304" pitchFamily="18" charset="0"/>
              </a:rPr>
              <a:t>或</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800" b="1">
                <a:solidFill>
                  <a:srgbClr val="000000"/>
                </a:solidFill>
                <a:latin typeface="Times New Roman" panose="02020603050405020304" pitchFamily="18" charset="0"/>
                <a:cs typeface="Times New Roman" panose="02020603050405020304" pitchFamily="18" charset="0"/>
              </a:rPr>
              <a:t>、</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800" b="1">
                <a:solidFill>
                  <a:srgbClr val="000000"/>
                </a:solidFill>
                <a:latin typeface="Times New Roman" panose="02020603050405020304" pitchFamily="18" charset="0"/>
                <a:cs typeface="Times New Roman" panose="02020603050405020304" pitchFamily="18" charset="0"/>
              </a:rPr>
              <a:t>而造成电源短路，电流很大，因此变压器及</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800" b="1">
                <a:solidFill>
                  <a:srgbClr val="000000"/>
                </a:solidFill>
                <a:latin typeface="Times New Roman" panose="02020603050405020304" pitchFamily="18" charset="0"/>
                <a:cs typeface="Times New Roman" panose="02020603050405020304" pitchFamily="18" charset="0"/>
              </a:rPr>
              <a:t>、</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800" b="1">
                <a:solidFill>
                  <a:srgbClr val="000000"/>
                </a:solidFill>
                <a:latin typeface="Times New Roman" panose="02020603050405020304" pitchFamily="18" charset="0"/>
                <a:cs typeface="Times New Roman" panose="02020603050405020304" pitchFamily="18" charset="0"/>
              </a:rPr>
              <a:t>或</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800" b="1">
                <a:solidFill>
                  <a:srgbClr val="000000"/>
                </a:solidFill>
                <a:latin typeface="Times New Roman" panose="02020603050405020304" pitchFamily="18" charset="0"/>
                <a:cs typeface="Times New Roman" panose="02020603050405020304" pitchFamily="18" charset="0"/>
              </a:rPr>
              <a:t>、</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800" b="1">
                <a:solidFill>
                  <a:srgbClr val="000000"/>
                </a:solidFill>
                <a:latin typeface="Times New Roman" panose="02020603050405020304" pitchFamily="18" charset="0"/>
                <a:cs typeface="Times New Roman" panose="02020603050405020304" pitchFamily="18" charset="0"/>
              </a:rPr>
              <a:t>将被烧坏。</a:t>
            </a:r>
            <a:endParaRPr lang="zh-CN" altLang="en-US" sz="2800" b="1">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5306" name="Rectangle 10"/>
          <p:cNvSpPr>
            <a:spLocks noChangeArrowheads="1"/>
          </p:cNvSpPr>
          <p:nvPr/>
        </p:nvSpPr>
        <p:spPr bwMode="auto">
          <a:xfrm>
            <a:off x="444626" y="4511644"/>
            <a:ext cx="8331200" cy="1630363"/>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a:solidFill>
                  <a:srgbClr val="00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如果</a:t>
            </a:r>
            <a:r>
              <a:rPr lang="en-US" altLang="zh-CN" sz="2800" b="1">
                <a:solidFill>
                  <a:srgbClr val="CC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CC0000"/>
                </a:solidFill>
                <a:latin typeface="Times New Roman" panose="02020603050405020304" pitchFamily="18" charset="0"/>
                <a:ea typeface="楷体_GB2312" pitchFamily="49" charset="-122"/>
                <a:cs typeface="Times New Roman" panose="02020603050405020304" pitchFamily="18" charset="0"/>
              </a:rPr>
              <a:t>2</a:t>
            </a:r>
            <a:r>
              <a:rPr lang="zh-CN" altLang="en-US" sz="2800" b="1">
                <a:solidFill>
                  <a:srgbClr val="CC0000"/>
                </a:solidFill>
                <a:latin typeface="Times New Roman" panose="02020603050405020304" pitchFamily="18" charset="0"/>
                <a:cs typeface="Times New Roman" panose="02020603050405020304" pitchFamily="18" charset="0"/>
              </a:rPr>
              <a:t>或</a:t>
            </a:r>
            <a:r>
              <a:rPr lang="en-US" altLang="zh-CN" sz="2800" b="1">
                <a:solidFill>
                  <a:srgbClr val="CC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CC0000"/>
                </a:solidFill>
                <a:latin typeface="Times New Roman" panose="02020603050405020304" pitchFamily="18" charset="0"/>
                <a:ea typeface="楷体_GB2312" pitchFamily="49" charset="-122"/>
                <a:cs typeface="Times New Roman" panose="02020603050405020304" pitchFamily="18" charset="0"/>
              </a:rPr>
              <a:t>4</a:t>
            </a:r>
            <a:r>
              <a:rPr lang="zh-CN" altLang="en-US" sz="2800" b="1">
                <a:solidFill>
                  <a:srgbClr val="CC0000"/>
                </a:solidFill>
                <a:latin typeface="Times New Roman" panose="02020603050405020304" pitchFamily="18" charset="0"/>
                <a:cs typeface="Times New Roman" panose="02020603050405020304" pitchFamily="18" charset="0"/>
              </a:rPr>
              <a:t>因击穿烧坏而短路</a:t>
            </a:r>
          </a:p>
          <a:p>
            <a:pPr eaLnBrk="1" hangingPunct="1">
              <a:lnSpc>
                <a:spcPct val="120000"/>
              </a:lnSpc>
              <a:defRPr/>
            </a:pPr>
            <a:r>
              <a:rPr lang="zh-CN" altLang="en-US" sz="2800" b="1">
                <a:solidFill>
                  <a:srgbClr val="000000"/>
                </a:solidFill>
                <a:latin typeface="Times New Roman" panose="02020603050405020304" pitchFamily="18" charset="0"/>
                <a:cs typeface="Times New Roman" panose="02020603050405020304" pitchFamily="18" charset="0"/>
              </a:rPr>
              <a:t>    则正半周时，情况与</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800" b="1">
                <a:solidFill>
                  <a:srgbClr val="000000"/>
                </a:solidFill>
                <a:latin typeface="Times New Roman" panose="02020603050405020304" pitchFamily="18" charset="0"/>
                <a:cs typeface="Times New Roman" panose="02020603050405020304" pitchFamily="18" charset="0"/>
              </a:rPr>
              <a:t>或</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800" b="1">
                <a:solidFill>
                  <a:srgbClr val="000000"/>
                </a:solidFill>
                <a:latin typeface="Times New Roman" panose="02020603050405020304" pitchFamily="18" charset="0"/>
                <a:cs typeface="Times New Roman" panose="02020603050405020304" pitchFamily="18" charset="0"/>
              </a:rPr>
              <a:t>接反类似，电源及</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800" b="1">
                <a:solidFill>
                  <a:srgbClr val="000000"/>
                </a:solidFill>
                <a:latin typeface="Times New Roman" panose="02020603050405020304" pitchFamily="18" charset="0"/>
                <a:cs typeface="Times New Roman" panose="02020603050405020304" pitchFamily="18" charset="0"/>
              </a:rPr>
              <a:t>或</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800" b="1" baseline="-2500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800" b="1">
                <a:solidFill>
                  <a:srgbClr val="000000"/>
                </a:solidFill>
                <a:latin typeface="Times New Roman" panose="02020603050405020304" pitchFamily="18" charset="0"/>
                <a:cs typeface="Times New Roman" panose="02020603050405020304" pitchFamily="18" charset="0"/>
              </a:rPr>
              <a:t>也将因电流过大而烧坏。</a:t>
            </a:r>
            <a:endParaRPr lang="zh-CN" altLang="en-US" sz="2800" b="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pic>
        <p:nvPicPr>
          <p:cNvPr id="19461" name="Picture 129" descr="图片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964" y="649257"/>
            <a:ext cx="48926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6814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wipe(left)">
                                      <p:cBhvr>
                                        <p:cTn id="7" dur="500"/>
                                        <p:tgtEl>
                                          <p:spTgt spid="55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wipe(left)">
                                      <p:cBhvr>
                                        <p:cTn id="12" dur="500"/>
                                        <p:tgtEl>
                                          <p:spTgt spid="55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306">
                                            <p:txEl>
                                              <p:pRg st="0" end="0"/>
                                            </p:txEl>
                                          </p:spTgt>
                                        </p:tgtEl>
                                        <p:attrNameLst>
                                          <p:attrName>style.visibility</p:attrName>
                                        </p:attrNameLst>
                                      </p:cBhvr>
                                      <p:to>
                                        <p:strVal val="visible"/>
                                      </p:to>
                                    </p:set>
                                    <p:animEffect transition="in" filter="wipe(left)">
                                      <p:cBhvr>
                                        <p:cTn id="17" dur="500"/>
                                        <p:tgtEl>
                                          <p:spTgt spid="5530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306">
                                            <p:txEl>
                                              <p:pRg st="1" end="1"/>
                                            </p:txEl>
                                          </p:spTgt>
                                        </p:tgtEl>
                                        <p:attrNameLst>
                                          <p:attrName>style.visibility</p:attrName>
                                        </p:attrNameLst>
                                      </p:cBhvr>
                                      <p:to>
                                        <p:strVal val="visible"/>
                                      </p:to>
                                    </p:set>
                                    <p:animEffect transition="in" filter="wipe(left)">
                                      <p:cBhvr>
                                        <p:cTn id="22" dur="500"/>
                                        <p:tgtEl>
                                          <p:spTgt spid="553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utoUpdateAnimBg="0"/>
      <p:bldP spid="55306"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2195512" y="393198"/>
            <a:ext cx="4608513" cy="503237"/>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800" b="1">
                <a:solidFill>
                  <a:schemeClr val="tx2"/>
                </a:solidFill>
                <a:latin typeface="Verdana" panose="020B0604030504040204" pitchFamily="34" charset="0"/>
                <a:ea typeface="굴림" pitchFamily="34" charset="-127"/>
              </a:defRPr>
            </a:lvl1pPr>
            <a:lvl2pPr eaLnBrk="0" hangingPunct="0">
              <a:defRPr kumimoji="1" sz="3800" b="1">
                <a:solidFill>
                  <a:schemeClr val="tx2"/>
                </a:solidFill>
                <a:latin typeface="Verdana" panose="020B0604030504040204" pitchFamily="34" charset="0"/>
                <a:ea typeface="굴림" pitchFamily="34" charset="-127"/>
              </a:defRPr>
            </a:lvl2pPr>
            <a:lvl3pPr eaLnBrk="0" hangingPunct="0">
              <a:defRPr kumimoji="1" sz="3800" b="1">
                <a:solidFill>
                  <a:schemeClr val="tx2"/>
                </a:solidFill>
                <a:latin typeface="Verdana" panose="020B0604030504040204" pitchFamily="34" charset="0"/>
                <a:ea typeface="굴림" pitchFamily="34" charset="-127"/>
              </a:defRPr>
            </a:lvl3pPr>
            <a:lvl4pPr eaLnBrk="0" hangingPunct="0">
              <a:defRPr kumimoji="1" sz="3800" b="1">
                <a:solidFill>
                  <a:schemeClr val="tx2"/>
                </a:solidFill>
                <a:latin typeface="Verdana" panose="020B0604030504040204" pitchFamily="34" charset="0"/>
                <a:ea typeface="굴림" pitchFamily="34" charset="-127"/>
              </a:defRPr>
            </a:lvl4pPr>
            <a:lvl5pPr eaLnBrk="0" hangingPunct="0">
              <a:defRPr kumimoji="1" sz="3800" b="1">
                <a:solidFill>
                  <a:schemeClr val="tx2"/>
                </a:solidFill>
                <a:latin typeface="Verdana" panose="020B0604030504040204" pitchFamily="34" charset="0"/>
                <a:ea typeface="굴림" pitchFamily="34" charset="-127"/>
              </a:defRPr>
            </a:lvl5pPr>
            <a:lvl6pPr marL="457200" eaLnBrk="0" fontAlgn="base" hangingPunct="0">
              <a:spcBef>
                <a:spcPct val="0"/>
              </a:spcBef>
              <a:spcAft>
                <a:spcPct val="0"/>
              </a:spcAft>
              <a:defRPr kumimoji="1" sz="3800" b="1">
                <a:solidFill>
                  <a:schemeClr val="tx2"/>
                </a:solidFill>
                <a:latin typeface="Verdana" panose="020B0604030504040204" pitchFamily="34" charset="0"/>
                <a:ea typeface="굴림" pitchFamily="34" charset="-127"/>
              </a:defRPr>
            </a:lvl6pPr>
            <a:lvl7pPr marL="914400" eaLnBrk="0" fontAlgn="base" hangingPunct="0">
              <a:spcBef>
                <a:spcPct val="0"/>
              </a:spcBef>
              <a:spcAft>
                <a:spcPct val="0"/>
              </a:spcAft>
              <a:defRPr kumimoji="1" sz="3800" b="1">
                <a:solidFill>
                  <a:schemeClr val="tx2"/>
                </a:solidFill>
                <a:latin typeface="Verdana" panose="020B0604030504040204" pitchFamily="34" charset="0"/>
                <a:ea typeface="굴림" pitchFamily="34" charset="-127"/>
              </a:defRPr>
            </a:lvl7pPr>
            <a:lvl8pPr marL="1371600" eaLnBrk="0" fontAlgn="base" hangingPunct="0">
              <a:spcBef>
                <a:spcPct val="0"/>
              </a:spcBef>
              <a:spcAft>
                <a:spcPct val="0"/>
              </a:spcAft>
              <a:defRPr kumimoji="1" sz="3800" b="1">
                <a:solidFill>
                  <a:schemeClr val="tx2"/>
                </a:solidFill>
                <a:latin typeface="Verdana" panose="020B0604030504040204" pitchFamily="34" charset="0"/>
                <a:ea typeface="굴림" pitchFamily="34" charset="-127"/>
              </a:defRPr>
            </a:lvl8pPr>
            <a:lvl9pPr marL="1828800" eaLnBrk="0" fontAlgn="base" hangingPunct="0">
              <a:spcBef>
                <a:spcPct val="0"/>
              </a:spcBef>
              <a:spcAft>
                <a:spcPct val="0"/>
              </a:spcAft>
              <a:defRPr kumimoji="1" sz="3800" b="1">
                <a:solidFill>
                  <a:schemeClr val="tx2"/>
                </a:solidFill>
                <a:latin typeface="Verdana" panose="020B0604030504040204" pitchFamily="34" charset="0"/>
                <a:ea typeface="굴림" pitchFamily="34" charset="-127"/>
              </a:defRPr>
            </a:lvl9pPr>
          </a:lstStyle>
          <a:p>
            <a:pPr algn="ctr" latinLnBrk="0"/>
            <a:r>
              <a:rPr lang="en-US" altLang="zh-CN" sz="32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18.2 </a:t>
            </a:r>
            <a:r>
              <a:rPr lang="zh-CN" altLang="en-US" sz="3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滤波电路 </a:t>
            </a:r>
          </a:p>
        </p:txBody>
      </p:sp>
      <p:sp>
        <p:nvSpPr>
          <p:cNvPr id="83972" name="Rectangle 4"/>
          <p:cNvSpPr>
            <a:spLocks noChangeArrowheads="1"/>
          </p:cNvSpPr>
          <p:nvPr/>
        </p:nvSpPr>
        <p:spPr bwMode="auto">
          <a:xfrm>
            <a:off x="179388" y="2467770"/>
            <a:ext cx="3816350" cy="519112"/>
          </a:xfrm>
          <a:prstGeom prst="rect">
            <a:avLst/>
          </a:prstGeom>
          <a:noFill/>
          <a:ln>
            <a:noFill/>
          </a:ln>
        </p:spPr>
        <p:txBody>
          <a:bodyPr anchor="ctr">
            <a:spAutoFit/>
          </a:bodyPr>
          <a:lstStyle>
            <a:lvl1pPr eaLnBrk="0" hangingPunct="0">
              <a:defRPr kumimoji="1" sz="2400">
                <a:solidFill>
                  <a:schemeClr val="tx1"/>
                </a:solidFill>
                <a:latin typeface="Times New Roman" panose="02020603050405020304" pitchFamily="18" charset="0"/>
                <a:ea typeface="굴림" pitchFamily="34" charset="-127"/>
              </a:defRPr>
            </a:lvl1pPr>
            <a:lvl2pPr marL="742950" indent="-285750" eaLnBrk="0" hangingPunct="0">
              <a:defRPr kumimoji="1" sz="2400">
                <a:solidFill>
                  <a:schemeClr val="tx1"/>
                </a:solidFill>
                <a:latin typeface="Times New Roman" panose="02020603050405020304" pitchFamily="18" charset="0"/>
                <a:ea typeface="굴림" pitchFamily="34" charset="-127"/>
              </a:defRPr>
            </a:lvl2pPr>
            <a:lvl3pPr marL="1143000" indent="-228600" eaLnBrk="0" hangingPunct="0">
              <a:defRPr kumimoji="1" sz="2400">
                <a:solidFill>
                  <a:schemeClr val="tx1"/>
                </a:solidFill>
                <a:latin typeface="Times New Roman" panose="02020603050405020304" pitchFamily="18" charset="0"/>
                <a:ea typeface="굴림" pitchFamily="34" charset="-127"/>
              </a:defRPr>
            </a:lvl3pPr>
            <a:lvl4pPr marL="1600200" indent="-228600" eaLnBrk="0" hangingPunct="0">
              <a:defRPr kumimoji="1" sz="2400">
                <a:solidFill>
                  <a:schemeClr val="tx1"/>
                </a:solidFill>
                <a:latin typeface="Times New Roman" panose="02020603050405020304" pitchFamily="18" charset="0"/>
                <a:ea typeface="굴림" pitchFamily="34" charset="-127"/>
              </a:defRPr>
            </a:lvl4pPr>
            <a:lvl5pPr marL="2057400" indent="-228600" eaLnBrk="0" hangingPunct="0">
              <a:defRPr kumimoji="1" sz="2400">
                <a:solidFill>
                  <a:schemeClr val="tx1"/>
                </a:solidFill>
                <a:latin typeface="Times New Roman" panose="02020603050405020304" pitchFamily="18" charset="0"/>
                <a:ea typeface="굴림" pitchFamily="34" charset="-127"/>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9pPr>
          </a:lstStyle>
          <a:p>
            <a:pPr eaLnBrk="1" hangingPunct="1"/>
            <a:r>
              <a:rPr lang="en-US" altLang="zh-CN" sz="2800" b="1" dirty="0" smtClean="0">
                <a:solidFill>
                  <a:srgbClr val="FF0000"/>
                </a:solidFill>
                <a:ea typeface="宋体" panose="02010600030101010101" pitchFamily="2" charset="-122"/>
                <a:cs typeface="Times New Roman" panose="02020603050405020304" pitchFamily="18" charset="0"/>
              </a:rPr>
              <a:t>18.2.1  </a:t>
            </a:r>
            <a:r>
              <a:rPr kumimoji="0" lang="zh-CN" altLang="en-US" sz="2800" b="1" dirty="0">
                <a:solidFill>
                  <a:srgbClr val="FF0000"/>
                </a:solidFill>
                <a:ea typeface="宋体" panose="02010600030101010101" pitchFamily="2" charset="-122"/>
                <a:cs typeface="Times New Roman" panose="02020603050405020304" pitchFamily="18" charset="0"/>
              </a:rPr>
              <a:t>电容滤波电路</a:t>
            </a:r>
          </a:p>
        </p:txBody>
      </p:sp>
      <p:sp>
        <p:nvSpPr>
          <p:cNvPr id="34972" name="Text Box 156"/>
          <p:cNvSpPr txBox="1">
            <a:spLocks noChangeArrowheads="1"/>
          </p:cNvSpPr>
          <p:nvPr/>
        </p:nvSpPr>
        <p:spPr bwMode="auto">
          <a:xfrm>
            <a:off x="179388" y="879343"/>
            <a:ext cx="87852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        整流电路的输出电压脉动大，可用于对直流电源稳定性要求不高的场合。但不适用于大多数的电子电路及精密设备，因此在整流电路后面需加接滤波电路，减小脉动程度。常用的滤波电路有电容滤波、电感滤波和复式滤波电路等。 </a:t>
            </a:r>
          </a:p>
        </p:txBody>
      </p:sp>
      <p:graphicFrame>
        <p:nvGraphicFramePr>
          <p:cNvPr id="34973" name="Object 157"/>
          <p:cNvGraphicFramePr>
            <a:graphicFrameLocks noChangeAspect="1"/>
          </p:cNvGraphicFramePr>
          <p:nvPr>
            <p:extLst/>
          </p:nvPr>
        </p:nvGraphicFramePr>
        <p:xfrm>
          <a:off x="2412818" y="3844338"/>
          <a:ext cx="3911070" cy="2026237"/>
        </p:xfrm>
        <a:graphic>
          <a:graphicData uri="http://schemas.openxmlformats.org/presentationml/2006/ole">
            <mc:AlternateContent xmlns:mc="http://schemas.openxmlformats.org/markup-compatibility/2006">
              <mc:Choice xmlns:v="urn:schemas-microsoft-com:vml" Requires="v">
                <p:oleObj spid="_x0000_s9221" name="Visio" r:id="rId3" imgW="3679179" imgH="893864" progId="Visio.Drawing.11">
                  <p:embed/>
                </p:oleObj>
              </mc:Choice>
              <mc:Fallback>
                <p:oleObj name="Visio" r:id="rId3" imgW="3679179" imgH="89386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2829"/>
                      <a:stretch>
                        <a:fillRect/>
                      </a:stretch>
                    </p:blipFill>
                    <p:spPr bwMode="auto">
                      <a:xfrm>
                        <a:off x="2412818" y="3844338"/>
                        <a:ext cx="3911070" cy="2026237"/>
                      </a:xfrm>
                      <a:prstGeom prst="rect">
                        <a:avLst/>
                      </a:prstGeom>
                      <a:noFill/>
                    </p:spPr>
                  </p:pic>
                </p:oleObj>
              </mc:Fallback>
            </mc:AlternateContent>
          </a:graphicData>
        </a:graphic>
      </p:graphicFrame>
      <p:sp>
        <p:nvSpPr>
          <p:cNvPr id="34976" name="Text Box 160"/>
          <p:cNvSpPr txBox="1">
            <a:spLocks noChangeArrowheads="1"/>
          </p:cNvSpPr>
          <p:nvPr/>
        </p:nvSpPr>
        <p:spPr bwMode="auto">
          <a:xfrm>
            <a:off x="179388" y="3063141"/>
            <a:ext cx="84978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        在整流电路负载电阻两端并联一个电容，便构成了电容滤波电路。 </a:t>
            </a:r>
          </a:p>
        </p:txBody>
      </p:sp>
      <p:sp>
        <p:nvSpPr>
          <p:cNvPr id="34977" name="Rectangle 161" descr="40%"/>
          <p:cNvSpPr>
            <a:spLocks noChangeArrowheads="1"/>
          </p:cNvSpPr>
          <p:nvPr/>
        </p:nvSpPr>
        <p:spPr bwMode="auto">
          <a:xfrm>
            <a:off x="2412818" y="6101370"/>
            <a:ext cx="4032250" cy="396875"/>
          </a:xfrm>
          <a:prstGeom prst="rect">
            <a:avLst/>
          </a:prstGeom>
          <a:noFill/>
          <a:ln>
            <a:noFill/>
          </a:ln>
          <a:effectLst/>
          <a:extLst>
            <a:ext uri="{909E8E84-426E-40DD-AFC4-6F175D3DCCD1}">
              <a14:hiddenFill xmlns:a14="http://schemas.microsoft.com/office/drawing/2010/main">
                <a:pattFill prst="pct40">
                  <a:fgClr>
                    <a:srgbClr val="FFFF00"/>
                  </a:fgClr>
                  <a:bgClr>
                    <a:srgbClr val="FFFFFF"/>
                  </a:bgClr>
                </a:patt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0" latinLnBrk="0" hangingPunct="0">
              <a:spcBef>
                <a:spcPct val="50000"/>
              </a:spcBef>
            </a:pPr>
            <a:r>
              <a:rPr lang="zh-CN" altLang="en-US" sz="2000" b="1" dirty="0">
                <a:solidFill>
                  <a:srgbClr val="7030A0"/>
                </a:solidFill>
                <a:latin typeface="宋体" panose="02010600030101010101" pitchFamily="2" charset="-122"/>
              </a:rPr>
              <a:t>单相半波整流加电容滤波电路</a:t>
            </a:r>
          </a:p>
        </p:txBody>
      </p:sp>
    </p:spTree>
    <p:extLst>
      <p:ext uri="{BB962C8B-B14F-4D97-AF65-F5344CB8AC3E}">
        <p14:creationId xmlns:p14="http://schemas.microsoft.com/office/powerpoint/2010/main" val="2785547882"/>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82946"/>
                                        </p:tgtEl>
                                        <p:attrNameLst>
                                          <p:attrName>style.visibility</p:attrName>
                                        </p:attrNameLst>
                                      </p:cBhvr>
                                      <p:to>
                                        <p:strVal val="visible"/>
                                      </p:to>
                                    </p:set>
                                    <p:anim calcmode="lin" valueType="num">
                                      <p:cBhvr>
                                        <p:cTn id="7" dur="1000" fill="hold"/>
                                        <p:tgtEl>
                                          <p:spTgt spid="82946"/>
                                        </p:tgtEl>
                                        <p:attrNameLst>
                                          <p:attrName>ppt_w</p:attrName>
                                        </p:attrNameLst>
                                      </p:cBhvr>
                                      <p:tavLst>
                                        <p:tav tm="0">
                                          <p:val>
                                            <p:fltVal val="0"/>
                                          </p:val>
                                        </p:tav>
                                        <p:tav tm="100000">
                                          <p:val>
                                            <p:strVal val="#ppt_w"/>
                                          </p:val>
                                        </p:tav>
                                      </p:tavLst>
                                    </p:anim>
                                    <p:anim calcmode="lin" valueType="num">
                                      <p:cBhvr>
                                        <p:cTn id="8" dur="1000" fill="hold"/>
                                        <p:tgtEl>
                                          <p:spTgt spid="82946"/>
                                        </p:tgtEl>
                                        <p:attrNameLst>
                                          <p:attrName>ppt_h</p:attrName>
                                        </p:attrNameLst>
                                      </p:cBhvr>
                                      <p:tavLst>
                                        <p:tav tm="0">
                                          <p:val>
                                            <p:fltVal val="0"/>
                                          </p:val>
                                        </p:tav>
                                        <p:tav tm="100000">
                                          <p:val>
                                            <p:strVal val="#ppt_h"/>
                                          </p:val>
                                        </p:tav>
                                      </p:tavLst>
                                    </p:anim>
                                    <p:anim calcmode="lin" valueType="num">
                                      <p:cBhvr>
                                        <p:cTn id="9" dur="1000" fill="hold"/>
                                        <p:tgtEl>
                                          <p:spTgt spid="82946"/>
                                        </p:tgtEl>
                                        <p:attrNameLst>
                                          <p:attrName>style.rotation</p:attrName>
                                        </p:attrNameLst>
                                      </p:cBhvr>
                                      <p:tavLst>
                                        <p:tav tm="0">
                                          <p:val>
                                            <p:fltVal val="90"/>
                                          </p:val>
                                        </p:tav>
                                        <p:tav tm="100000">
                                          <p:val>
                                            <p:fltVal val="0"/>
                                          </p:val>
                                        </p:tav>
                                      </p:tavLst>
                                    </p:anim>
                                    <p:animEffect transition="in" filter="fade">
                                      <p:cBhvr>
                                        <p:cTn id="10" dur="1000"/>
                                        <p:tgtEl>
                                          <p:spTgt spid="8294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4972"/>
                                        </p:tgtEl>
                                        <p:attrNameLst>
                                          <p:attrName>style.visibility</p:attrName>
                                        </p:attrNameLst>
                                      </p:cBhvr>
                                      <p:to>
                                        <p:strVal val="visible"/>
                                      </p:to>
                                    </p:set>
                                    <p:animEffect transition="in" filter="blinds(horizontal)">
                                      <p:cBhvr>
                                        <p:cTn id="15" dur="1000"/>
                                        <p:tgtEl>
                                          <p:spTgt spid="3497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3972"/>
                                        </p:tgtEl>
                                        <p:attrNameLst>
                                          <p:attrName>style.visibility</p:attrName>
                                        </p:attrNameLst>
                                      </p:cBhvr>
                                      <p:to>
                                        <p:strVal val="visible"/>
                                      </p:to>
                                    </p:set>
                                    <p:animEffect transition="in" filter="wipe(up)">
                                      <p:cBhvr>
                                        <p:cTn id="20" dur="1000"/>
                                        <p:tgtEl>
                                          <p:spTgt spid="8397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4976"/>
                                        </p:tgtEl>
                                        <p:attrNameLst>
                                          <p:attrName>style.visibility</p:attrName>
                                        </p:attrNameLst>
                                      </p:cBhvr>
                                      <p:to>
                                        <p:strVal val="visible"/>
                                      </p:to>
                                    </p:set>
                                    <p:animEffect transition="in" filter="blinds(horizontal)">
                                      <p:cBhvr>
                                        <p:cTn id="25" dur="1000"/>
                                        <p:tgtEl>
                                          <p:spTgt spid="3497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4973"/>
                                        </p:tgtEl>
                                        <p:attrNameLst>
                                          <p:attrName>style.visibility</p:attrName>
                                        </p:attrNameLst>
                                      </p:cBhvr>
                                      <p:to>
                                        <p:strVal val="visible"/>
                                      </p:to>
                                    </p:set>
                                    <p:animEffect transition="in" filter="dissolve">
                                      <p:cBhvr>
                                        <p:cTn id="30" dur="1000"/>
                                        <p:tgtEl>
                                          <p:spTgt spid="34973"/>
                                        </p:tgtEl>
                                      </p:cBhvr>
                                    </p:animEffec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34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3972" grpId="0"/>
      <p:bldP spid="34972" grpId="0"/>
      <p:bldP spid="34976" grpId="0"/>
      <p:bldP spid="3497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bwMode="auto">
          <a:xfrm>
            <a:off x="1219200" y="866775"/>
            <a:ext cx="6553200" cy="762000"/>
          </a:xfrm>
          <a:ln>
            <a:miter lim="800000"/>
            <a:headEnd/>
            <a:tailEnd/>
          </a:ln>
        </p:spPr>
        <p:txBody>
          <a:bodyPr vert="horz" wrap="square" lIns="91440" tIns="45720" rIns="91440" bIns="45720" numCol="1" anchor="t" anchorCtr="0" compatLnSpc="1">
            <a:prstTxWarp prst="textNoShape">
              <a:avLst/>
            </a:prstTxWarp>
          </a:bodyPr>
          <a:lstStyle/>
          <a:p>
            <a:pPr algn="ctr" eaLnBrk="1" hangingPunct="1">
              <a:spcBef>
                <a:spcPct val="20000"/>
              </a:spcBef>
              <a:defRPr/>
            </a:pPr>
            <a:r>
              <a:rPr lang="zh-CN" altLang="en-US" sz="4000" b="1" smtClean="0">
                <a:solidFill>
                  <a:srgbClr val="CC0000"/>
                </a:solidFill>
                <a:latin typeface="Times New Roman" panose="02020603050405020304" pitchFamily="18" charset="0"/>
                <a:ea typeface="+mn-ea"/>
                <a:cs typeface="Times New Roman" panose="02020603050405020304" pitchFamily="18" charset="0"/>
              </a:rPr>
              <a:t>第</a:t>
            </a:r>
            <a:r>
              <a:rPr lang="en-US" altLang="zh-CN" sz="4000" b="1" smtClean="0">
                <a:solidFill>
                  <a:srgbClr val="CC0000"/>
                </a:solidFill>
                <a:latin typeface="Times New Roman" panose="02020603050405020304" pitchFamily="18" charset="0"/>
                <a:ea typeface="+mn-ea"/>
                <a:cs typeface="Times New Roman" panose="02020603050405020304" pitchFamily="18" charset="0"/>
              </a:rPr>
              <a:t>18</a:t>
            </a:r>
            <a:r>
              <a:rPr lang="zh-CN" altLang="en-US" sz="4000" b="1" smtClean="0">
                <a:solidFill>
                  <a:srgbClr val="CC0000"/>
                </a:solidFill>
                <a:latin typeface="Times New Roman" panose="02020603050405020304" pitchFamily="18" charset="0"/>
                <a:ea typeface="+mn-ea"/>
                <a:cs typeface="Times New Roman" panose="02020603050405020304" pitchFamily="18" charset="0"/>
              </a:rPr>
              <a:t>章 直流稳压电源</a:t>
            </a:r>
          </a:p>
        </p:txBody>
      </p:sp>
      <p:sp>
        <p:nvSpPr>
          <p:cNvPr id="106499" name="Rectangle 3">
            <a:hlinkClick r:id="rId2" action="ppaction://hlinksldjump"/>
          </p:cNvPr>
          <p:cNvSpPr>
            <a:spLocks noChangeArrowheads="1"/>
          </p:cNvSpPr>
          <p:nvPr/>
        </p:nvSpPr>
        <p:spPr bwMode="auto">
          <a:xfrm>
            <a:off x="1974850" y="2905124"/>
            <a:ext cx="4191000" cy="381000"/>
          </a:xfrm>
          <a:prstGeom prst="rect">
            <a:avLst/>
          </a:prstGeom>
          <a:noFill/>
          <a:ln w="9525">
            <a:noFill/>
            <a:miter lim="800000"/>
            <a:headEnd/>
            <a:tailEnd/>
          </a:ln>
          <a:effectLst/>
        </p:spPr>
        <p:txBody>
          <a:bodyPr/>
          <a:lstStyle/>
          <a:p>
            <a:pPr eaLnBrk="1" hangingPunct="1">
              <a:spcBef>
                <a:spcPct val="20000"/>
              </a:spcBef>
              <a:defRPr/>
            </a:pPr>
            <a:r>
              <a:rPr lang="en-US" altLang="zh-CN" sz="2800" b="1" dirty="0">
                <a:latin typeface="Times New Roman" panose="02020603050405020304" pitchFamily="18" charset="0"/>
                <a:cs typeface="Times New Roman" panose="02020603050405020304" pitchFamily="18" charset="0"/>
              </a:rPr>
              <a:t>18.2   </a:t>
            </a:r>
            <a:r>
              <a:rPr lang="zh-CN" altLang="en-US" sz="2800" b="1" dirty="0">
                <a:latin typeface="Times New Roman" panose="02020603050405020304" pitchFamily="18" charset="0"/>
                <a:cs typeface="Times New Roman" panose="02020603050405020304" pitchFamily="18" charset="0"/>
              </a:rPr>
              <a:t>滤波器</a:t>
            </a:r>
          </a:p>
        </p:txBody>
      </p:sp>
      <p:sp>
        <p:nvSpPr>
          <p:cNvPr id="106500" name="Rectangle 4">
            <a:hlinkClick r:id="rId3" action="ppaction://hlinksldjump"/>
          </p:cNvPr>
          <p:cNvSpPr>
            <a:spLocks noChangeArrowheads="1"/>
          </p:cNvSpPr>
          <p:nvPr/>
        </p:nvSpPr>
        <p:spPr bwMode="auto">
          <a:xfrm>
            <a:off x="1974850" y="3529340"/>
            <a:ext cx="5334000" cy="428625"/>
          </a:xfrm>
          <a:prstGeom prst="rect">
            <a:avLst/>
          </a:prstGeom>
          <a:noFill/>
          <a:ln w="9525">
            <a:noFill/>
            <a:miter lim="800000"/>
            <a:headEnd/>
            <a:tailEnd/>
          </a:ln>
          <a:effectLst/>
        </p:spPr>
        <p:txBody>
          <a:bodyPr/>
          <a:lstStyle/>
          <a:p>
            <a:pPr eaLnBrk="1" hangingPunct="1">
              <a:spcBef>
                <a:spcPct val="20000"/>
              </a:spcBef>
              <a:defRPr/>
            </a:pPr>
            <a:r>
              <a:rPr lang="en-US" altLang="zh-CN" sz="2800" b="1">
                <a:latin typeface="Times New Roman" panose="02020603050405020304" pitchFamily="18" charset="0"/>
                <a:cs typeface="Times New Roman" panose="02020603050405020304" pitchFamily="18" charset="0"/>
              </a:rPr>
              <a:t>18.3   </a:t>
            </a:r>
            <a:r>
              <a:rPr lang="zh-CN" altLang="en-US" sz="2800" b="1">
                <a:latin typeface="Times New Roman" panose="02020603050405020304" pitchFamily="18" charset="0"/>
                <a:cs typeface="Times New Roman" panose="02020603050405020304" pitchFamily="18" charset="0"/>
              </a:rPr>
              <a:t>直流稳压电源</a:t>
            </a:r>
          </a:p>
        </p:txBody>
      </p:sp>
      <p:sp>
        <p:nvSpPr>
          <p:cNvPr id="106501" name="Rectangle 5">
            <a:hlinkClick r:id="rId4" action="ppaction://hlinksldjump"/>
          </p:cNvPr>
          <p:cNvSpPr>
            <a:spLocks noChangeArrowheads="1"/>
          </p:cNvSpPr>
          <p:nvPr/>
        </p:nvSpPr>
        <p:spPr bwMode="auto">
          <a:xfrm>
            <a:off x="1974850" y="2197893"/>
            <a:ext cx="2884488" cy="519113"/>
          </a:xfrm>
          <a:prstGeom prst="rect">
            <a:avLst/>
          </a:prstGeom>
          <a:noFill/>
          <a:ln w="9525">
            <a:noFill/>
            <a:miter lim="800000"/>
            <a:headEnd/>
            <a:tailEnd/>
          </a:ln>
          <a:effectLst/>
        </p:spPr>
        <p:txBody>
          <a:bodyPr>
            <a:spAutoFit/>
          </a:bodyPr>
          <a:lstStyle/>
          <a:p>
            <a:pPr eaLnBrk="1" hangingPunct="1">
              <a:defRPr/>
            </a:pPr>
            <a:r>
              <a:rPr lang="en-US" altLang="zh-CN" sz="2800" b="1" dirty="0">
                <a:latin typeface="Times New Roman" panose="02020603050405020304" pitchFamily="18" charset="0"/>
                <a:cs typeface="Times New Roman" panose="02020603050405020304" pitchFamily="18" charset="0"/>
              </a:rPr>
              <a:t>18.1   </a:t>
            </a:r>
            <a:r>
              <a:rPr lang="zh-CN" altLang="en-US" sz="2800" b="1" dirty="0">
                <a:latin typeface="Times New Roman" panose="02020603050405020304" pitchFamily="18" charset="0"/>
                <a:cs typeface="Times New Roman" panose="02020603050405020304" pitchFamily="18" charset="0"/>
              </a:rPr>
              <a:t>整流电路</a:t>
            </a:r>
          </a:p>
        </p:txBody>
      </p:sp>
    </p:spTree>
    <p:extLst>
      <p:ext uri="{BB962C8B-B14F-4D97-AF65-F5344CB8AC3E}">
        <p14:creationId xmlns:p14="http://schemas.microsoft.com/office/powerpoint/2010/main" val="4149488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0"/>
          <p:cNvGraphicFramePr>
            <a:graphicFrameLocks noChangeAspect="1"/>
          </p:cNvGraphicFramePr>
          <p:nvPr>
            <p:extLst/>
          </p:nvPr>
        </p:nvGraphicFramePr>
        <p:xfrm>
          <a:off x="403040" y="547368"/>
          <a:ext cx="3600450" cy="1865312"/>
        </p:xfrm>
        <a:graphic>
          <a:graphicData uri="http://schemas.openxmlformats.org/presentationml/2006/ole">
            <mc:AlternateContent xmlns:mc="http://schemas.openxmlformats.org/markup-compatibility/2006">
              <mc:Choice xmlns:v="urn:schemas-microsoft-com:vml" Requires="v">
                <p:oleObj spid="_x0000_s10248" name="Visio" r:id="rId3" imgW="3679179" imgH="893864" progId="Visio.Drawing.11">
                  <p:embed/>
                </p:oleObj>
              </mc:Choice>
              <mc:Fallback>
                <p:oleObj name="Visio" r:id="rId3" imgW="3679179" imgH="89386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2829"/>
                      <a:stretch>
                        <a:fillRect/>
                      </a:stretch>
                    </p:blipFill>
                    <p:spPr bwMode="auto">
                      <a:xfrm>
                        <a:off x="403040" y="547368"/>
                        <a:ext cx="3600450" cy="186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41"/>
          <p:cNvGraphicFramePr>
            <a:graphicFrameLocks noChangeAspect="1"/>
          </p:cNvGraphicFramePr>
          <p:nvPr>
            <p:extLst/>
          </p:nvPr>
        </p:nvGraphicFramePr>
        <p:xfrm>
          <a:off x="4509108" y="785344"/>
          <a:ext cx="4225925" cy="1622425"/>
        </p:xfrm>
        <a:graphic>
          <a:graphicData uri="http://schemas.openxmlformats.org/presentationml/2006/ole">
            <mc:AlternateContent xmlns:mc="http://schemas.openxmlformats.org/markup-compatibility/2006">
              <mc:Choice xmlns:v="urn:schemas-microsoft-com:vml" Requires="v">
                <p:oleObj spid="_x0000_s10249" name="Visio" r:id="rId5" imgW="4910328" imgH="1190982" progId="Visio.Drawing.11">
                  <p:embed/>
                </p:oleObj>
              </mc:Choice>
              <mc:Fallback>
                <p:oleObj name="Visio" r:id="rId5" imgW="4910328" imgH="119098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57578" t="16631" b="16629"/>
                      <a:stretch>
                        <a:fillRect/>
                      </a:stretch>
                    </p:blipFill>
                    <p:spPr bwMode="auto">
                      <a:xfrm>
                        <a:off x="4509108" y="785344"/>
                        <a:ext cx="4225925" cy="162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43"/>
          <p:cNvSpPr>
            <a:spLocks noChangeArrowheads="1"/>
          </p:cNvSpPr>
          <p:nvPr/>
        </p:nvSpPr>
        <p:spPr bwMode="auto">
          <a:xfrm>
            <a:off x="403040" y="2617468"/>
            <a:ext cx="1871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b="1" dirty="0">
                <a:solidFill>
                  <a:srgbClr val="FF0000"/>
                </a:solidFill>
                <a:latin typeface="宋体" panose="02010600030101010101" pitchFamily="2" charset="-122"/>
                <a:cs typeface="Times New Roman" panose="02020603050405020304" pitchFamily="18" charset="0"/>
              </a:rPr>
              <a:t>工作原理：</a:t>
            </a:r>
          </a:p>
        </p:txBody>
      </p:sp>
      <p:sp>
        <p:nvSpPr>
          <p:cNvPr id="6" name="Text Box 45"/>
          <p:cNvSpPr txBox="1">
            <a:spLocks noChangeArrowheads="1"/>
          </p:cNvSpPr>
          <p:nvPr/>
        </p:nvSpPr>
        <p:spPr bwMode="auto">
          <a:xfrm>
            <a:off x="403040" y="3242098"/>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latin typeface="Times New Roman" panose="02020603050405020304" pitchFamily="18" charset="0"/>
                <a:cs typeface="Times New Roman" panose="02020603050405020304" pitchFamily="18" charset="0"/>
              </a:rPr>
              <a:t>①</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在</a:t>
            </a:r>
            <a:r>
              <a:rPr lang="en-US" altLang="zh-CN" sz="2400" b="1" dirty="0">
                <a:latin typeface="Times New Roman" panose="02020603050405020304" pitchFamily="18" charset="0"/>
                <a:cs typeface="Times New Roman" panose="02020603050405020304" pitchFamily="18" charset="0"/>
              </a:rPr>
              <a:t>0~π/2</a:t>
            </a:r>
            <a:r>
              <a:rPr lang="zh-CN" altLang="en-US" sz="2400" b="1" dirty="0">
                <a:latin typeface="Times New Roman" panose="02020603050405020304" pitchFamily="18" charset="0"/>
                <a:cs typeface="Times New Roman" panose="02020603050405020304" pitchFamily="18" charset="0"/>
              </a:rPr>
              <a:t>期间</a:t>
            </a:r>
          </a:p>
        </p:txBody>
      </p:sp>
      <p:sp>
        <p:nvSpPr>
          <p:cNvPr id="7" name="AutoShape 46"/>
          <p:cNvSpPr>
            <a:spLocks noChangeArrowheads="1"/>
          </p:cNvSpPr>
          <p:nvPr/>
        </p:nvSpPr>
        <p:spPr bwMode="auto">
          <a:xfrm>
            <a:off x="5958774" y="567394"/>
            <a:ext cx="1152525" cy="431800"/>
          </a:xfrm>
          <a:prstGeom prst="wedgeRoundRectCallout">
            <a:avLst>
              <a:gd name="adj1" fmla="val -66389"/>
              <a:gd name="adj2" fmla="val 171324"/>
              <a:gd name="adj3" fmla="val 16667"/>
            </a:avLst>
          </a:prstGeom>
          <a:solidFill>
            <a:schemeClr val="bg1"/>
          </a:solidFill>
          <a:ln w="28575">
            <a:solidFill>
              <a:srgbClr val="00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波形</a:t>
            </a:r>
          </a:p>
        </p:txBody>
      </p:sp>
      <p:sp>
        <p:nvSpPr>
          <p:cNvPr id="8" name="AutoShape 47"/>
          <p:cNvSpPr>
            <a:spLocks noChangeArrowheads="1"/>
          </p:cNvSpPr>
          <p:nvPr/>
        </p:nvSpPr>
        <p:spPr bwMode="auto">
          <a:xfrm>
            <a:off x="2961693" y="3330368"/>
            <a:ext cx="719137" cy="358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9" name="Text Box 48"/>
          <p:cNvSpPr txBox="1">
            <a:spLocks noChangeArrowheads="1"/>
          </p:cNvSpPr>
          <p:nvPr/>
        </p:nvSpPr>
        <p:spPr bwMode="auto">
          <a:xfrm>
            <a:off x="3826880" y="333036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latin typeface="Times New Roman" panose="02020603050405020304" pitchFamily="18" charset="0"/>
                <a:cs typeface="Times New Roman" panose="02020603050405020304" pitchFamily="18" charset="0"/>
              </a:rPr>
              <a:t>D</a:t>
            </a:r>
            <a:r>
              <a:rPr lang="zh-CN" altLang="en-US" sz="2400" b="1">
                <a:latin typeface="Times New Roman" panose="02020603050405020304" pitchFamily="18" charset="0"/>
                <a:cs typeface="Times New Roman" panose="02020603050405020304" pitchFamily="18" charset="0"/>
              </a:rPr>
              <a:t>导通</a:t>
            </a:r>
          </a:p>
        </p:txBody>
      </p:sp>
      <p:sp>
        <p:nvSpPr>
          <p:cNvPr id="10" name="Rectangle 49"/>
          <p:cNvSpPr>
            <a:spLocks noChangeArrowheads="1"/>
          </p:cNvSpPr>
          <p:nvPr/>
        </p:nvSpPr>
        <p:spPr bwMode="auto">
          <a:xfrm>
            <a:off x="5806898" y="2953934"/>
            <a:ext cx="28067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为负载供电同时为电容</a:t>
            </a:r>
            <a:r>
              <a:rPr lang="en-US" altLang="zh-CN" sz="2400" b="1" i="1" dirty="0">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充电，</a:t>
            </a:r>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2</a:t>
            </a:r>
            <a:r>
              <a:rPr lang="en-US" altLang="en-US"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C</a:t>
            </a:r>
            <a:endParaRPr lang="zh-CN" altLang="en-US" sz="2400" b="1" baseline="-25000" dirty="0">
              <a:latin typeface="Times New Roman" panose="02020603050405020304" pitchFamily="18" charset="0"/>
              <a:cs typeface="Times New Roman" panose="02020603050405020304" pitchFamily="18" charset="0"/>
            </a:endParaRPr>
          </a:p>
        </p:txBody>
      </p:sp>
      <p:sp>
        <p:nvSpPr>
          <p:cNvPr id="11" name="AutoShape 50"/>
          <p:cNvSpPr>
            <a:spLocks noChangeArrowheads="1"/>
          </p:cNvSpPr>
          <p:nvPr/>
        </p:nvSpPr>
        <p:spPr bwMode="auto">
          <a:xfrm>
            <a:off x="4908761" y="3374712"/>
            <a:ext cx="719137" cy="358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12" name="AutoShape 51"/>
          <p:cNvSpPr>
            <a:spLocks noChangeArrowheads="1"/>
          </p:cNvSpPr>
          <p:nvPr/>
        </p:nvSpPr>
        <p:spPr bwMode="auto">
          <a:xfrm>
            <a:off x="2961693" y="4535494"/>
            <a:ext cx="719138" cy="358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13" name="Text Box 52"/>
          <p:cNvSpPr txBox="1">
            <a:spLocks noChangeArrowheads="1"/>
          </p:cNvSpPr>
          <p:nvPr/>
        </p:nvSpPr>
        <p:spPr bwMode="auto">
          <a:xfrm>
            <a:off x="403040" y="4441107"/>
            <a:ext cx="316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latin typeface="Times New Roman" panose="02020603050405020304" pitchFamily="18" charset="0"/>
                <a:cs typeface="Times New Roman" panose="02020603050405020304" pitchFamily="18" charset="0"/>
              </a:rPr>
              <a:t>②</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在</a:t>
            </a:r>
            <a:r>
              <a:rPr lang="en-US" altLang="zh-CN" sz="2400" b="1" dirty="0">
                <a:latin typeface="Times New Roman" panose="02020603050405020304" pitchFamily="18" charset="0"/>
                <a:cs typeface="Times New Roman" panose="02020603050405020304" pitchFamily="18" charset="0"/>
              </a:rPr>
              <a:t>π/2</a:t>
            </a:r>
            <a:r>
              <a:rPr lang="zh-CN" altLang="en-US" sz="2400" b="1" dirty="0">
                <a:latin typeface="Times New Roman" panose="02020603050405020304" pitchFamily="18" charset="0"/>
                <a:cs typeface="Times New Roman" panose="02020603050405020304" pitchFamily="18" charset="0"/>
              </a:rPr>
              <a:t>期间</a:t>
            </a:r>
            <a:r>
              <a:rPr lang="en-US" altLang="zh-CN" sz="2400" b="1" dirty="0">
                <a:latin typeface="Times New Roman" panose="02020603050405020304" pitchFamily="18" charset="0"/>
                <a:cs typeface="Times New Roman" panose="02020603050405020304" pitchFamily="18" charset="0"/>
              </a:rPr>
              <a:t>~π</a:t>
            </a:r>
            <a:endParaRPr lang="zh-CN" altLang="en-US" sz="2400" b="1" dirty="0">
              <a:latin typeface="Times New Roman" panose="02020603050405020304" pitchFamily="18" charset="0"/>
              <a:cs typeface="Times New Roman" panose="02020603050405020304" pitchFamily="18" charset="0"/>
            </a:endParaRPr>
          </a:p>
        </p:txBody>
      </p:sp>
      <p:sp>
        <p:nvSpPr>
          <p:cNvPr id="14" name="Text Box 53"/>
          <p:cNvSpPr txBox="1">
            <a:spLocks noChangeArrowheads="1"/>
          </p:cNvSpPr>
          <p:nvPr/>
        </p:nvSpPr>
        <p:spPr bwMode="auto">
          <a:xfrm>
            <a:off x="3825294" y="4157982"/>
            <a:ext cx="18002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在刚过峰值时</a:t>
            </a:r>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&gt;</a:t>
            </a:r>
            <a:r>
              <a:rPr lang="en-US" altLang="zh-CN" sz="2400" b="1" i="1" dirty="0" err="1">
                <a:latin typeface="Times New Roman" panose="02020603050405020304" pitchFamily="18" charset="0"/>
                <a:cs typeface="Times New Roman" panose="02020603050405020304" pitchFamily="18" charset="0"/>
              </a:rPr>
              <a:t>u</a:t>
            </a:r>
            <a:r>
              <a:rPr lang="en-US" altLang="zh-CN" sz="2400" b="1" baseline="-25000" dirty="0" err="1">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D</a:t>
            </a:r>
            <a:r>
              <a:rPr lang="zh-CN" altLang="en-US" sz="2400" b="1" dirty="0">
                <a:latin typeface="Times New Roman" panose="02020603050405020304" pitchFamily="18" charset="0"/>
                <a:cs typeface="Times New Roman" panose="02020603050405020304" pitchFamily="18" charset="0"/>
              </a:rPr>
              <a:t>导通</a:t>
            </a:r>
            <a:endParaRPr lang="zh-CN" altLang="en-US" sz="2400" b="1" baseline="-25000" dirty="0">
              <a:latin typeface="Times New Roman" panose="02020603050405020304" pitchFamily="18" charset="0"/>
              <a:cs typeface="Times New Roman" panose="02020603050405020304" pitchFamily="18" charset="0"/>
            </a:endParaRPr>
          </a:p>
        </p:txBody>
      </p:sp>
      <p:sp>
        <p:nvSpPr>
          <p:cNvPr id="15" name="AutoShape 54"/>
          <p:cNvSpPr>
            <a:spLocks noChangeArrowheads="1"/>
          </p:cNvSpPr>
          <p:nvPr/>
        </p:nvSpPr>
        <p:spPr bwMode="auto">
          <a:xfrm>
            <a:off x="5769982" y="4459569"/>
            <a:ext cx="719137" cy="358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16" name="Rectangle 55"/>
          <p:cNvSpPr>
            <a:spLocks noChangeArrowheads="1"/>
          </p:cNvSpPr>
          <p:nvPr/>
        </p:nvSpPr>
        <p:spPr bwMode="auto">
          <a:xfrm>
            <a:off x="6634781" y="4154263"/>
            <a:ext cx="22336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latin typeface="Times New Roman" panose="02020603050405020304" pitchFamily="18" charset="0"/>
                <a:cs typeface="Times New Roman" panose="02020603050405020304" pitchFamily="18" charset="0"/>
              </a:rPr>
              <a:t>当</a:t>
            </a:r>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&lt;</a:t>
            </a:r>
            <a:r>
              <a:rPr lang="en-US" altLang="zh-CN" sz="2400" b="1" i="1" dirty="0" err="1">
                <a:latin typeface="Times New Roman" panose="02020603050405020304" pitchFamily="18" charset="0"/>
                <a:cs typeface="Times New Roman" panose="02020603050405020304" pitchFamily="18" charset="0"/>
              </a:rPr>
              <a:t>u</a:t>
            </a:r>
            <a:r>
              <a:rPr lang="en-US" altLang="zh-CN" sz="2400" b="1" baseline="-25000" dirty="0" err="1">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D</a:t>
            </a:r>
            <a:r>
              <a:rPr lang="zh-CN" altLang="en-US" sz="2400" b="1" dirty="0">
                <a:latin typeface="Times New Roman" panose="02020603050405020304" pitchFamily="18" charset="0"/>
                <a:cs typeface="Times New Roman" panose="02020603050405020304" pitchFamily="18" charset="0"/>
              </a:rPr>
              <a:t>截止，</a:t>
            </a:r>
            <a:r>
              <a:rPr lang="en-US" altLang="zh-CN" sz="2400" b="1" i="1" dirty="0">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通过</a:t>
            </a:r>
            <a:r>
              <a:rPr lang="en-US" altLang="zh-CN" sz="2400" b="1" i="1" dirty="0">
                <a:latin typeface="Times New Roman" panose="02020603050405020304" pitchFamily="18" charset="0"/>
                <a:cs typeface="Times New Roman" panose="02020603050405020304" pitchFamily="18" charset="0"/>
              </a:rPr>
              <a:t>R</a:t>
            </a:r>
            <a:r>
              <a:rPr lang="en-US" altLang="zh-CN" sz="2400" b="1" baseline="-25000" dirty="0">
                <a:latin typeface="Times New Roman" panose="02020603050405020304" pitchFamily="18" charset="0"/>
                <a:cs typeface="Times New Roman" panose="02020603050405020304" pitchFamily="18" charset="0"/>
              </a:rPr>
              <a:t>L</a:t>
            </a:r>
            <a:r>
              <a:rPr lang="zh-CN" altLang="en-US" sz="2400" b="1" dirty="0">
                <a:latin typeface="Times New Roman" panose="02020603050405020304" pitchFamily="18" charset="0"/>
                <a:cs typeface="Times New Roman" panose="02020603050405020304" pitchFamily="18" charset="0"/>
              </a:rPr>
              <a:t>放电</a:t>
            </a:r>
          </a:p>
        </p:txBody>
      </p:sp>
      <p:sp>
        <p:nvSpPr>
          <p:cNvPr id="17" name="Rectangle 59"/>
          <p:cNvSpPr>
            <a:spLocks noChangeArrowheads="1"/>
          </p:cNvSpPr>
          <p:nvPr/>
        </p:nvSpPr>
        <p:spPr bwMode="auto">
          <a:xfrm>
            <a:off x="441140" y="5634276"/>
            <a:ext cx="8135937" cy="850900"/>
          </a:xfrm>
          <a:prstGeom prst="rect">
            <a:avLst/>
          </a:prstGeom>
          <a:solidFill>
            <a:schemeClr val="bg1"/>
          </a:solidFill>
          <a:ln w="28575">
            <a:solidFill>
              <a:srgbClr val="00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b="1">
                <a:solidFill>
                  <a:srgbClr val="FF0000"/>
                </a:solidFill>
                <a:latin typeface="Times New Roman" panose="02020603050405020304" pitchFamily="18" charset="0"/>
                <a:cs typeface="Times New Roman" panose="02020603050405020304" pitchFamily="18" charset="0"/>
              </a:rPr>
              <a:t>注意：</a:t>
            </a:r>
            <a:r>
              <a:rPr lang="zh-CN" altLang="en-US" sz="2400" b="1">
                <a:latin typeface="Times New Roman" panose="02020603050405020304" pitchFamily="18" charset="0"/>
                <a:cs typeface="Times New Roman" panose="02020603050405020304" pitchFamily="18" charset="0"/>
              </a:rPr>
              <a:t>电容放电时间常数为</a:t>
            </a:r>
            <a:r>
              <a:rPr lang="en-US" altLang="zh-CN" sz="2400" b="1" i="1">
                <a:solidFill>
                  <a:srgbClr val="FF0000"/>
                </a:solidFill>
                <a:latin typeface="Times New Roman" panose="02020603050405020304" pitchFamily="18" charset="0"/>
                <a:cs typeface="Times New Roman" panose="02020603050405020304" pitchFamily="18" charset="0"/>
              </a:rPr>
              <a:t>τ</a:t>
            </a:r>
            <a:r>
              <a:rPr lang="en-US" altLang="zh-CN" sz="2400" b="1">
                <a:solidFill>
                  <a:srgbClr val="FF0000"/>
                </a:solidFill>
                <a:latin typeface="Times New Roman" panose="02020603050405020304" pitchFamily="18" charset="0"/>
                <a:cs typeface="Times New Roman" panose="02020603050405020304" pitchFamily="18" charset="0"/>
              </a:rPr>
              <a:t>=</a:t>
            </a:r>
            <a:r>
              <a:rPr lang="en-US" altLang="zh-CN" sz="2400" b="1" i="1">
                <a:solidFill>
                  <a:srgbClr val="FF0000"/>
                </a:solidFill>
                <a:latin typeface="Times New Roman" panose="02020603050405020304" pitchFamily="18" charset="0"/>
                <a:cs typeface="Times New Roman" panose="02020603050405020304" pitchFamily="18" charset="0"/>
              </a:rPr>
              <a:t>R</a:t>
            </a:r>
            <a:r>
              <a:rPr lang="en-US" altLang="zh-CN" sz="2400" b="1" baseline="-25000">
                <a:solidFill>
                  <a:srgbClr val="FF0000"/>
                </a:solidFill>
                <a:latin typeface="Times New Roman" panose="02020603050405020304" pitchFamily="18" charset="0"/>
                <a:cs typeface="Times New Roman" panose="02020603050405020304" pitchFamily="18" charset="0"/>
              </a:rPr>
              <a:t>L</a:t>
            </a:r>
            <a:r>
              <a:rPr lang="en-US" altLang="zh-CN" sz="2400" b="1" i="1">
                <a:solidFill>
                  <a:srgbClr val="FF0000"/>
                </a:solidFill>
                <a:latin typeface="Times New Roman" panose="02020603050405020304" pitchFamily="18" charset="0"/>
                <a:cs typeface="Times New Roman" panose="02020603050405020304" pitchFamily="18" charset="0"/>
              </a:rPr>
              <a:t>C</a:t>
            </a:r>
            <a:r>
              <a:rPr lang="zh-CN" altLang="en-US"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τ</a:t>
            </a:r>
            <a:r>
              <a:rPr lang="zh-CN" altLang="en-US" sz="2400" b="1">
                <a:latin typeface="Times New Roman" panose="02020603050405020304" pitchFamily="18" charset="0"/>
                <a:cs typeface="Times New Roman" panose="02020603050405020304" pitchFamily="18" charset="0"/>
              </a:rPr>
              <a:t>越大，纹波越小，输出电压平均值越高。</a:t>
            </a:r>
          </a:p>
        </p:txBody>
      </p:sp>
      <p:sp>
        <p:nvSpPr>
          <p:cNvPr id="19" name="任意多边形 18"/>
          <p:cNvSpPr/>
          <p:nvPr/>
        </p:nvSpPr>
        <p:spPr>
          <a:xfrm>
            <a:off x="4928129" y="1278082"/>
            <a:ext cx="717400" cy="799917"/>
          </a:xfrm>
          <a:custGeom>
            <a:avLst/>
            <a:gdLst>
              <a:gd name="connsiteX0" fmla="*/ 0 w 743484"/>
              <a:gd name="connsiteY0" fmla="*/ 804711 h 804711"/>
              <a:gd name="connsiteX1" fmla="*/ 401652 w 743484"/>
              <a:gd name="connsiteY1" fmla="*/ 61227 h 804711"/>
              <a:gd name="connsiteX2" fmla="*/ 743484 w 743484"/>
              <a:gd name="connsiteY2" fmla="*/ 95410 h 804711"/>
            </a:gdLst>
            <a:ahLst/>
            <a:cxnLst>
              <a:cxn ang="0">
                <a:pos x="connsiteX0" y="connsiteY0"/>
              </a:cxn>
              <a:cxn ang="0">
                <a:pos x="connsiteX1" y="connsiteY1"/>
              </a:cxn>
              <a:cxn ang="0">
                <a:pos x="connsiteX2" y="connsiteY2"/>
              </a:cxn>
            </a:cxnLst>
            <a:rect l="l" t="t" r="r" b="b"/>
            <a:pathLst>
              <a:path w="743484" h="804711">
                <a:moveTo>
                  <a:pt x="0" y="804711"/>
                </a:moveTo>
                <a:cubicBezTo>
                  <a:pt x="138869" y="492077"/>
                  <a:pt x="277738" y="179444"/>
                  <a:pt x="401652" y="61227"/>
                </a:cubicBezTo>
                <a:cubicBezTo>
                  <a:pt x="525566" y="-56990"/>
                  <a:pt x="634525" y="19210"/>
                  <a:pt x="743484" y="95410"/>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7085110" y="1280295"/>
            <a:ext cx="1222049" cy="401652"/>
            <a:chOff x="7218437" y="2690107"/>
            <a:chExt cx="1222049" cy="401652"/>
          </a:xfrm>
        </p:grpSpPr>
        <p:sp>
          <p:nvSpPr>
            <p:cNvPr id="22" name="任意多边形 21"/>
            <p:cNvSpPr/>
            <p:nvPr/>
          </p:nvSpPr>
          <p:spPr>
            <a:xfrm>
              <a:off x="7218437" y="2698654"/>
              <a:ext cx="376015" cy="393105"/>
            </a:xfrm>
            <a:custGeom>
              <a:avLst/>
              <a:gdLst>
                <a:gd name="connsiteX0" fmla="*/ 0 w 376015"/>
                <a:gd name="connsiteY0" fmla="*/ 418261 h 418261"/>
                <a:gd name="connsiteX1" fmla="*/ 222191 w 376015"/>
                <a:gd name="connsiteY1" fmla="*/ 42247 h 418261"/>
                <a:gd name="connsiteX2" fmla="*/ 376015 w 376015"/>
                <a:gd name="connsiteY2" fmla="*/ 25155 h 418261"/>
              </a:gdLst>
              <a:ahLst/>
              <a:cxnLst>
                <a:cxn ang="0">
                  <a:pos x="connsiteX0" y="connsiteY0"/>
                </a:cxn>
                <a:cxn ang="0">
                  <a:pos x="connsiteX1" y="connsiteY1"/>
                </a:cxn>
                <a:cxn ang="0">
                  <a:pos x="connsiteX2" y="connsiteY2"/>
                </a:cxn>
              </a:cxnLst>
              <a:rect l="l" t="t" r="r" b="b"/>
              <a:pathLst>
                <a:path w="376015" h="418261">
                  <a:moveTo>
                    <a:pt x="0" y="418261"/>
                  </a:moveTo>
                  <a:cubicBezTo>
                    <a:pt x="79761" y="263013"/>
                    <a:pt x="159522" y="107765"/>
                    <a:pt x="222191" y="42247"/>
                  </a:cubicBezTo>
                  <a:cubicBezTo>
                    <a:pt x="284860" y="-23271"/>
                    <a:pt x="330437" y="942"/>
                    <a:pt x="376015" y="25155"/>
                  </a:cubicBezTo>
                </a:path>
              </a:pathLst>
            </a:cu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7551723" y="2690107"/>
              <a:ext cx="888763" cy="230737"/>
            </a:xfrm>
            <a:custGeom>
              <a:avLst/>
              <a:gdLst>
                <a:gd name="connsiteX0" fmla="*/ 0 w 888763"/>
                <a:gd name="connsiteY0" fmla="*/ 0 h 230737"/>
                <a:gd name="connsiteX1" fmla="*/ 888763 w 888763"/>
                <a:gd name="connsiteY1" fmla="*/ 230737 h 230737"/>
              </a:gdLst>
              <a:ahLst/>
              <a:cxnLst>
                <a:cxn ang="0">
                  <a:pos x="connsiteX0" y="connsiteY0"/>
                </a:cxn>
                <a:cxn ang="0">
                  <a:pos x="connsiteX1" y="connsiteY1"/>
                </a:cxn>
              </a:cxnLst>
              <a:rect l="l" t="t" r="r" b="b"/>
              <a:pathLst>
                <a:path w="888763" h="230737">
                  <a:moveTo>
                    <a:pt x="0" y="0"/>
                  </a:moveTo>
                  <a:lnTo>
                    <a:pt x="888763" y="230737"/>
                  </a:lnTo>
                </a:path>
              </a:pathLst>
            </a:cu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rot="789961">
            <a:off x="5594020" y="1422165"/>
            <a:ext cx="1506291" cy="11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549247" y="1323025"/>
            <a:ext cx="1547270" cy="384560"/>
          </a:xfrm>
          <a:custGeom>
            <a:avLst/>
            <a:gdLst>
              <a:gd name="connsiteX0" fmla="*/ 0 w 1521151"/>
              <a:gd name="connsiteY0" fmla="*/ 0 h 384560"/>
              <a:gd name="connsiteX1" fmla="*/ 1521151 w 1521151"/>
              <a:gd name="connsiteY1" fmla="*/ 384560 h 384560"/>
            </a:gdLst>
            <a:ahLst/>
            <a:cxnLst>
              <a:cxn ang="0">
                <a:pos x="connsiteX0" y="connsiteY0"/>
              </a:cxn>
              <a:cxn ang="0">
                <a:pos x="connsiteX1" y="connsiteY1"/>
              </a:cxn>
            </a:cxnLst>
            <a:rect l="l" t="t" r="r" b="b"/>
            <a:pathLst>
              <a:path w="1521151" h="384560">
                <a:moveTo>
                  <a:pt x="0" y="0"/>
                </a:moveTo>
                <a:lnTo>
                  <a:pt x="1521151" y="384560"/>
                </a:ln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205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1000"/>
                                        <p:tgtEl>
                                          <p:spTgt spid="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10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randombar(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linds(horizontal)">
                                      <p:cBhvr>
                                        <p:cTn id="49" dur="10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1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blinds(horizontal)">
                                      <p:cBhvr>
                                        <p:cTn id="59" dur="10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10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linds(horizontal)">
                                      <p:cBhvr>
                                        <p:cTn id="69" dur="10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randombar(horizontal)">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randombar(horizontal)">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32"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circle(out)">
                                      <p:cBhvr>
                                        <p:cTn id="8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animBg="1"/>
      <p:bldP spid="9" grpId="0"/>
      <p:bldP spid="10" grpId="0"/>
      <p:bldP spid="11" grpId="0" animBg="1"/>
      <p:bldP spid="12" grpId="0" animBg="1"/>
      <p:bldP spid="13" grpId="0"/>
      <p:bldP spid="14" grpId="0"/>
      <p:bldP spid="15" grpId="0" animBg="1"/>
      <p:bldP spid="16" grpId="0"/>
      <p:bldP spid="17"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7"/>
          <p:cNvSpPr>
            <a:spLocks noChangeArrowheads="1"/>
          </p:cNvSpPr>
          <p:nvPr/>
        </p:nvSpPr>
        <p:spPr bwMode="auto">
          <a:xfrm>
            <a:off x="329177" y="2600423"/>
            <a:ext cx="18716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b="1">
                <a:solidFill>
                  <a:srgbClr val="FF0000"/>
                </a:solidFill>
                <a:latin typeface="Times New Roman" panose="02020603050405020304" pitchFamily="18" charset="0"/>
                <a:cs typeface="Times New Roman" panose="02020603050405020304" pitchFamily="18" charset="0"/>
              </a:rPr>
              <a:t>主要参数：</a:t>
            </a:r>
          </a:p>
        </p:txBody>
      </p:sp>
      <p:sp>
        <p:nvSpPr>
          <p:cNvPr id="3" name="Text Box 78"/>
          <p:cNvSpPr txBox="1">
            <a:spLocks noChangeArrowheads="1"/>
          </p:cNvSpPr>
          <p:nvPr/>
        </p:nvSpPr>
        <p:spPr bwMode="auto">
          <a:xfrm>
            <a:off x="473639" y="3107480"/>
            <a:ext cx="59769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anose="02020603050405020304" pitchFamily="18" charset="0"/>
                <a:cs typeface="Times New Roman" panose="02020603050405020304" pitchFamily="18" charset="0"/>
              </a:rPr>
              <a:t>①输出直流电压电压：根据经验公式</a:t>
            </a:r>
          </a:p>
        </p:txBody>
      </p:sp>
      <p:sp>
        <p:nvSpPr>
          <p:cNvPr id="4" name="Text Box 82"/>
          <p:cNvSpPr txBox="1">
            <a:spLocks noChangeArrowheads="1"/>
          </p:cNvSpPr>
          <p:nvPr/>
        </p:nvSpPr>
        <p:spPr bwMode="auto">
          <a:xfrm>
            <a:off x="473639" y="3899642"/>
            <a:ext cx="3384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anose="02020603050405020304" pitchFamily="18" charset="0"/>
                <a:cs typeface="Times New Roman" panose="02020603050405020304" pitchFamily="18" charset="0"/>
              </a:rPr>
              <a:t>半波整流加电容滤波</a:t>
            </a:r>
          </a:p>
        </p:txBody>
      </p:sp>
      <p:graphicFrame>
        <p:nvGraphicFramePr>
          <p:cNvPr id="5" name="Object 83"/>
          <p:cNvGraphicFramePr>
            <a:graphicFrameLocks noChangeAspect="1"/>
          </p:cNvGraphicFramePr>
          <p:nvPr>
            <p:extLst/>
          </p:nvPr>
        </p:nvGraphicFramePr>
        <p:xfrm>
          <a:off x="3929627" y="4161580"/>
          <a:ext cx="1368425" cy="481012"/>
        </p:xfrm>
        <a:graphic>
          <a:graphicData uri="http://schemas.openxmlformats.org/presentationml/2006/ole">
            <mc:AlternateContent xmlns:mc="http://schemas.openxmlformats.org/markup-compatibility/2006">
              <mc:Choice xmlns:v="urn:schemas-microsoft-com:vml" Requires="v">
                <p:oleObj spid="_x0000_s11287" name="Equation" r:id="rId3" imgW="736280" imgH="253890" progId="Equation.DSMT4">
                  <p:embed/>
                </p:oleObj>
              </mc:Choice>
              <mc:Fallback>
                <p:oleObj name="Equation" r:id="rId3" imgW="73628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7" y="4161580"/>
                        <a:ext cx="1368425"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85"/>
          <p:cNvSpPr txBox="1">
            <a:spLocks noChangeArrowheads="1"/>
          </p:cNvSpPr>
          <p:nvPr/>
        </p:nvSpPr>
        <p:spPr bwMode="auto">
          <a:xfrm>
            <a:off x="473639" y="4763242"/>
            <a:ext cx="3384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全波整流加电容滤波</a:t>
            </a:r>
          </a:p>
        </p:txBody>
      </p:sp>
      <p:graphicFrame>
        <p:nvGraphicFramePr>
          <p:cNvPr id="7" name="Object 86"/>
          <p:cNvGraphicFramePr>
            <a:graphicFrameLocks noChangeAspect="1"/>
          </p:cNvGraphicFramePr>
          <p:nvPr>
            <p:extLst/>
          </p:nvPr>
        </p:nvGraphicFramePr>
        <p:xfrm>
          <a:off x="3929627" y="3640880"/>
          <a:ext cx="1081087" cy="454025"/>
        </p:xfrm>
        <a:graphic>
          <a:graphicData uri="http://schemas.openxmlformats.org/presentationml/2006/ole">
            <mc:AlternateContent xmlns:mc="http://schemas.openxmlformats.org/markup-compatibility/2006">
              <mc:Choice xmlns:v="urn:schemas-microsoft-com:vml" Requires="v">
                <p:oleObj spid="_x0000_s11288" name="Equation" r:id="rId5" imgW="545863" imgH="228501" progId="Equation.DSMT4">
                  <p:embed/>
                </p:oleObj>
              </mc:Choice>
              <mc:Fallback>
                <p:oleObj name="Equation" r:id="rId5" imgW="545863"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9627" y="3640880"/>
                        <a:ext cx="1081087"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88"/>
          <p:cNvSpPr>
            <a:spLocks/>
          </p:cNvSpPr>
          <p:nvPr/>
        </p:nvSpPr>
        <p:spPr bwMode="auto">
          <a:xfrm>
            <a:off x="3569264" y="3683742"/>
            <a:ext cx="215900" cy="863600"/>
          </a:xfrm>
          <a:prstGeom prst="leftBrace">
            <a:avLst>
              <a:gd name="adj1" fmla="val 33333"/>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9" name="Text Box 89"/>
          <p:cNvSpPr txBox="1">
            <a:spLocks noChangeArrowheads="1"/>
          </p:cNvSpPr>
          <p:nvPr/>
        </p:nvSpPr>
        <p:spPr bwMode="auto">
          <a:xfrm>
            <a:off x="5153589" y="4115542"/>
            <a:ext cx="2486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（负载开路）</a:t>
            </a:r>
          </a:p>
        </p:txBody>
      </p:sp>
      <p:graphicFrame>
        <p:nvGraphicFramePr>
          <p:cNvPr id="10" name="Object 90"/>
          <p:cNvGraphicFramePr>
            <a:graphicFrameLocks noChangeAspect="1"/>
          </p:cNvGraphicFramePr>
          <p:nvPr>
            <p:extLst/>
          </p:nvPr>
        </p:nvGraphicFramePr>
        <p:xfrm>
          <a:off x="3642289" y="4836267"/>
          <a:ext cx="2303463" cy="458788"/>
        </p:xfrm>
        <a:graphic>
          <a:graphicData uri="http://schemas.openxmlformats.org/presentationml/2006/ole">
            <mc:AlternateContent xmlns:mc="http://schemas.openxmlformats.org/markup-compatibility/2006">
              <mc:Choice xmlns:v="urn:schemas-microsoft-com:vml" Requires="v">
                <p:oleObj spid="_x0000_s11289" name="Equation" r:id="rId7" imgW="1143000" imgH="228600" progId="Equation.DSMT4">
                  <p:embed/>
                </p:oleObj>
              </mc:Choice>
              <mc:Fallback>
                <p:oleObj name="Equation" r:id="rId7" imgW="1143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2289" y="4836267"/>
                        <a:ext cx="2303463"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92"/>
          <p:cNvSpPr txBox="1">
            <a:spLocks noChangeArrowheads="1"/>
          </p:cNvSpPr>
          <p:nvPr/>
        </p:nvSpPr>
        <p:spPr bwMode="auto">
          <a:xfrm>
            <a:off x="473639" y="5699867"/>
            <a:ext cx="35290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anose="02020603050405020304" pitchFamily="18" charset="0"/>
                <a:cs typeface="Times New Roman" panose="02020603050405020304" pitchFamily="18" charset="0"/>
              </a:rPr>
              <a:t>②放电时间常数</a:t>
            </a:r>
          </a:p>
        </p:txBody>
      </p:sp>
      <p:sp>
        <p:nvSpPr>
          <p:cNvPr id="12" name="AutoShape 93"/>
          <p:cNvSpPr>
            <a:spLocks/>
          </p:cNvSpPr>
          <p:nvPr/>
        </p:nvSpPr>
        <p:spPr bwMode="auto">
          <a:xfrm>
            <a:off x="2921564" y="5483967"/>
            <a:ext cx="215900" cy="863600"/>
          </a:xfrm>
          <a:prstGeom prst="leftBrace">
            <a:avLst>
              <a:gd name="adj1" fmla="val 33333"/>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13" name="Text Box 94"/>
          <p:cNvSpPr txBox="1">
            <a:spLocks noChangeArrowheads="1"/>
          </p:cNvSpPr>
          <p:nvPr/>
        </p:nvSpPr>
        <p:spPr bwMode="auto">
          <a:xfrm>
            <a:off x="3210489" y="5339505"/>
            <a:ext cx="3384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anose="02020603050405020304" pitchFamily="18" charset="0"/>
                <a:cs typeface="Times New Roman" panose="02020603050405020304" pitchFamily="18" charset="0"/>
              </a:rPr>
              <a:t>半波整流加电容滤波</a:t>
            </a:r>
          </a:p>
        </p:txBody>
      </p:sp>
      <p:graphicFrame>
        <p:nvGraphicFramePr>
          <p:cNvPr id="14" name="Object 95"/>
          <p:cNvGraphicFramePr>
            <a:graphicFrameLocks noChangeAspect="1"/>
          </p:cNvGraphicFramePr>
          <p:nvPr>
            <p:extLst/>
          </p:nvPr>
        </p:nvGraphicFramePr>
        <p:xfrm>
          <a:off x="6234677" y="5339505"/>
          <a:ext cx="1871662" cy="414337"/>
        </p:xfrm>
        <a:graphic>
          <a:graphicData uri="http://schemas.openxmlformats.org/presentationml/2006/ole">
            <mc:AlternateContent xmlns:mc="http://schemas.openxmlformats.org/markup-compatibility/2006">
              <mc:Choice xmlns:v="urn:schemas-microsoft-com:vml" Requires="v">
                <p:oleObj spid="_x0000_s11290" name="Equation" r:id="rId9" imgW="990170" imgH="215806" progId="Equation.DSMT4">
                  <p:embed/>
                </p:oleObj>
              </mc:Choice>
              <mc:Fallback>
                <p:oleObj name="Equation" r:id="rId9" imgW="990170" imgH="21580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34677" y="5339505"/>
                        <a:ext cx="1871662"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97"/>
          <p:cNvSpPr txBox="1">
            <a:spLocks noChangeArrowheads="1"/>
          </p:cNvSpPr>
          <p:nvPr/>
        </p:nvSpPr>
        <p:spPr bwMode="auto">
          <a:xfrm>
            <a:off x="3281927" y="5915767"/>
            <a:ext cx="3384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anose="02020603050405020304" pitchFamily="18" charset="0"/>
                <a:cs typeface="Times New Roman" panose="02020603050405020304" pitchFamily="18" charset="0"/>
              </a:rPr>
              <a:t>全波整流加电容滤波</a:t>
            </a:r>
          </a:p>
        </p:txBody>
      </p:sp>
      <p:graphicFrame>
        <p:nvGraphicFramePr>
          <p:cNvPr id="16" name="Object 98"/>
          <p:cNvGraphicFramePr>
            <a:graphicFrameLocks noChangeAspect="1"/>
          </p:cNvGraphicFramePr>
          <p:nvPr>
            <p:extLst/>
          </p:nvPr>
        </p:nvGraphicFramePr>
        <p:xfrm>
          <a:off x="6306114" y="5771305"/>
          <a:ext cx="1943100" cy="738187"/>
        </p:xfrm>
        <a:graphic>
          <a:graphicData uri="http://schemas.openxmlformats.org/presentationml/2006/ole">
            <mc:AlternateContent xmlns:mc="http://schemas.openxmlformats.org/markup-compatibility/2006">
              <mc:Choice xmlns:v="urn:schemas-microsoft-com:vml" Requires="v">
                <p:oleObj spid="_x0000_s11291" name="Equation" r:id="rId11" imgW="1028254" imgH="393529" progId="Equation.DSMT4">
                  <p:embed/>
                </p:oleObj>
              </mc:Choice>
              <mc:Fallback>
                <p:oleObj name="Equation" r:id="rId11" imgW="1028254" imgH="39352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6114" y="5771305"/>
                        <a:ext cx="1943100" cy="738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6" name="组合 25"/>
          <p:cNvGrpSpPr/>
          <p:nvPr/>
        </p:nvGrpSpPr>
        <p:grpSpPr>
          <a:xfrm>
            <a:off x="473639" y="603051"/>
            <a:ext cx="8331993" cy="1865312"/>
            <a:chOff x="403040" y="547368"/>
            <a:chExt cx="8331993" cy="1865312"/>
          </a:xfrm>
        </p:grpSpPr>
        <p:graphicFrame>
          <p:nvGraphicFramePr>
            <p:cNvPr id="17" name="Object 40"/>
            <p:cNvGraphicFramePr>
              <a:graphicFrameLocks noChangeAspect="1"/>
            </p:cNvGraphicFramePr>
            <p:nvPr>
              <p:extLst/>
            </p:nvPr>
          </p:nvGraphicFramePr>
          <p:xfrm>
            <a:off x="403040" y="547368"/>
            <a:ext cx="3600450" cy="1865312"/>
          </p:xfrm>
          <a:graphic>
            <a:graphicData uri="http://schemas.openxmlformats.org/presentationml/2006/ole">
              <mc:AlternateContent xmlns:mc="http://schemas.openxmlformats.org/markup-compatibility/2006">
                <mc:Choice xmlns:v="urn:schemas-microsoft-com:vml" Requires="v">
                  <p:oleObj spid="_x0000_s11292" name="Visio" r:id="rId13" imgW="3679179" imgH="893864" progId="Visio.Drawing.11">
                    <p:embed/>
                  </p:oleObj>
                </mc:Choice>
                <mc:Fallback>
                  <p:oleObj name="Visio" r:id="rId13" imgW="3679179" imgH="893864"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r="52829"/>
                        <a:stretch>
                          <a:fillRect/>
                        </a:stretch>
                      </p:blipFill>
                      <p:spPr bwMode="auto">
                        <a:xfrm>
                          <a:off x="403040" y="547368"/>
                          <a:ext cx="3600450" cy="186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41"/>
            <p:cNvGraphicFramePr>
              <a:graphicFrameLocks noChangeAspect="1"/>
            </p:cNvGraphicFramePr>
            <p:nvPr>
              <p:extLst/>
            </p:nvPr>
          </p:nvGraphicFramePr>
          <p:xfrm>
            <a:off x="4509108" y="785344"/>
            <a:ext cx="4225925" cy="1622425"/>
          </p:xfrm>
          <a:graphic>
            <a:graphicData uri="http://schemas.openxmlformats.org/presentationml/2006/ole">
              <mc:AlternateContent xmlns:mc="http://schemas.openxmlformats.org/markup-compatibility/2006">
                <mc:Choice xmlns:v="urn:schemas-microsoft-com:vml" Requires="v">
                  <p:oleObj spid="_x0000_s11293" name="Visio" r:id="rId15" imgW="4910328" imgH="1190982" progId="Visio.Drawing.11">
                    <p:embed/>
                  </p:oleObj>
                </mc:Choice>
                <mc:Fallback>
                  <p:oleObj name="Visio" r:id="rId15" imgW="4910328" imgH="1190982"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l="57578" t="16631" b="16629"/>
                        <a:stretch>
                          <a:fillRect/>
                        </a:stretch>
                      </p:blipFill>
                      <p:spPr bwMode="auto">
                        <a:xfrm>
                          <a:off x="4509108" y="785344"/>
                          <a:ext cx="4225925" cy="162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任意多边形 19"/>
            <p:cNvSpPr/>
            <p:nvPr/>
          </p:nvSpPr>
          <p:spPr>
            <a:xfrm>
              <a:off x="4928129" y="1278082"/>
              <a:ext cx="717400" cy="799917"/>
            </a:xfrm>
            <a:custGeom>
              <a:avLst/>
              <a:gdLst>
                <a:gd name="connsiteX0" fmla="*/ 0 w 743484"/>
                <a:gd name="connsiteY0" fmla="*/ 804711 h 804711"/>
                <a:gd name="connsiteX1" fmla="*/ 401652 w 743484"/>
                <a:gd name="connsiteY1" fmla="*/ 61227 h 804711"/>
                <a:gd name="connsiteX2" fmla="*/ 743484 w 743484"/>
                <a:gd name="connsiteY2" fmla="*/ 95410 h 804711"/>
              </a:gdLst>
              <a:ahLst/>
              <a:cxnLst>
                <a:cxn ang="0">
                  <a:pos x="connsiteX0" y="connsiteY0"/>
                </a:cxn>
                <a:cxn ang="0">
                  <a:pos x="connsiteX1" y="connsiteY1"/>
                </a:cxn>
                <a:cxn ang="0">
                  <a:pos x="connsiteX2" y="connsiteY2"/>
                </a:cxn>
              </a:cxnLst>
              <a:rect l="l" t="t" r="r" b="b"/>
              <a:pathLst>
                <a:path w="743484" h="804711">
                  <a:moveTo>
                    <a:pt x="0" y="804711"/>
                  </a:moveTo>
                  <a:cubicBezTo>
                    <a:pt x="138869" y="492077"/>
                    <a:pt x="277738" y="179444"/>
                    <a:pt x="401652" y="61227"/>
                  </a:cubicBezTo>
                  <a:cubicBezTo>
                    <a:pt x="525566" y="-56990"/>
                    <a:pt x="634525" y="19210"/>
                    <a:pt x="743484" y="95410"/>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7085110" y="1280295"/>
              <a:ext cx="1222049" cy="401652"/>
              <a:chOff x="7218437" y="2690107"/>
              <a:chExt cx="1222049" cy="401652"/>
            </a:xfrm>
          </p:grpSpPr>
          <p:sp>
            <p:nvSpPr>
              <p:cNvPr id="22" name="任意多边形 21"/>
              <p:cNvSpPr/>
              <p:nvPr/>
            </p:nvSpPr>
            <p:spPr>
              <a:xfrm>
                <a:off x="7218437" y="2698654"/>
                <a:ext cx="376015" cy="393105"/>
              </a:xfrm>
              <a:custGeom>
                <a:avLst/>
                <a:gdLst>
                  <a:gd name="connsiteX0" fmla="*/ 0 w 376015"/>
                  <a:gd name="connsiteY0" fmla="*/ 418261 h 418261"/>
                  <a:gd name="connsiteX1" fmla="*/ 222191 w 376015"/>
                  <a:gd name="connsiteY1" fmla="*/ 42247 h 418261"/>
                  <a:gd name="connsiteX2" fmla="*/ 376015 w 376015"/>
                  <a:gd name="connsiteY2" fmla="*/ 25155 h 418261"/>
                </a:gdLst>
                <a:ahLst/>
                <a:cxnLst>
                  <a:cxn ang="0">
                    <a:pos x="connsiteX0" y="connsiteY0"/>
                  </a:cxn>
                  <a:cxn ang="0">
                    <a:pos x="connsiteX1" y="connsiteY1"/>
                  </a:cxn>
                  <a:cxn ang="0">
                    <a:pos x="connsiteX2" y="connsiteY2"/>
                  </a:cxn>
                </a:cxnLst>
                <a:rect l="l" t="t" r="r" b="b"/>
                <a:pathLst>
                  <a:path w="376015" h="418261">
                    <a:moveTo>
                      <a:pt x="0" y="418261"/>
                    </a:moveTo>
                    <a:cubicBezTo>
                      <a:pt x="79761" y="263013"/>
                      <a:pt x="159522" y="107765"/>
                      <a:pt x="222191" y="42247"/>
                    </a:cubicBezTo>
                    <a:cubicBezTo>
                      <a:pt x="284860" y="-23271"/>
                      <a:pt x="330437" y="942"/>
                      <a:pt x="376015" y="25155"/>
                    </a:cubicBezTo>
                  </a:path>
                </a:pathLst>
              </a:cu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7551723" y="2690107"/>
                <a:ext cx="888763" cy="230737"/>
              </a:xfrm>
              <a:custGeom>
                <a:avLst/>
                <a:gdLst>
                  <a:gd name="connsiteX0" fmla="*/ 0 w 888763"/>
                  <a:gd name="connsiteY0" fmla="*/ 0 h 230737"/>
                  <a:gd name="connsiteX1" fmla="*/ 888763 w 888763"/>
                  <a:gd name="connsiteY1" fmla="*/ 230737 h 230737"/>
                </a:gdLst>
                <a:ahLst/>
                <a:cxnLst>
                  <a:cxn ang="0">
                    <a:pos x="connsiteX0" y="connsiteY0"/>
                  </a:cxn>
                  <a:cxn ang="0">
                    <a:pos x="connsiteX1" y="connsiteY1"/>
                  </a:cxn>
                </a:cxnLst>
                <a:rect l="l" t="t" r="r" b="b"/>
                <a:pathLst>
                  <a:path w="888763" h="230737">
                    <a:moveTo>
                      <a:pt x="0" y="0"/>
                    </a:moveTo>
                    <a:lnTo>
                      <a:pt x="888763" y="230737"/>
                    </a:lnTo>
                  </a:path>
                </a:pathLst>
              </a:cu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rot="789961">
              <a:off x="5594020" y="1422165"/>
              <a:ext cx="1506291" cy="11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5549247" y="1323025"/>
              <a:ext cx="1547270" cy="384560"/>
            </a:xfrm>
            <a:custGeom>
              <a:avLst/>
              <a:gdLst>
                <a:gd name="connsiteX0" fmla="*/ 0 w 1521151"/>
                <a:gd name="connsiteY0" fmla="*/ 0 h 384560"/>
                <a:gd name="connsiteX1" fmla="*/ 1521151 w 1521151"/>
                <a:gd name="connsiteY1" fmla="*/ 384560 h 384560"/>
              </a:gdLst>
              <a:ahLst/>
              <a:cxnLst>
                <a:cxn ang="0">
                  <a:pos x="connsiteX0" y="connsiteY0"/>
                </a:cxn>
                <a:cxn ang="0">
                  <a:pos x="connsiteX1" y="connsiteY1"/>
                </a:cxn>
              </a:cxnLst>
              <a:rect l="l" t="t" r="r" b="b"/>
              <a:pathLst>
                <a:path w="1521151" h="384560">
                  <a:moveTo>
                    <a:pt x="0" y="0"/>
                  </a:moveTo>
                  <a:lnTo>
                    <a:pt x="1521151" y="384560"/>
                  </a:ln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46"/>
            <p:cNvSpPr>
              <a:spLocks noChangeArrowheads="1"/>
            </p:cNvSpPr>
            <p:nvPr/>
          </p:nvSpPr>
          <p:spPr bwMode="auto">
            <a:xfrm>
              <a:off x="5958774" y="567394"/>
              <a:ext cx="1152525" cy="431800"/>
            </a:xfrm>
            <a:prstGeom prst="wedgeRoundRectCallout">
              <a:avLst>
                <a:gd name="adj1" fmla="val -66389"/>
                <a:gd name="adj2" fmla="val 171324"/>
                <a:gd name="adj3" fmla="val 16667"/>
              </a:avLst>
            </a:prstGeom>
            <a:solidFill>
              <a:schemeClr val="bg1"/>
            </a:solidFill>
            <a:ln w="28575">
              <a:solidFill>
                <a:srgbClr val="00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波形</a:t>
              </a:r>
            </a:p>
          </p:txBody>
        </p:sp>
      </p:grpSp>
    </p:spTree>
    <p:extLst>
      <p:ext uri="{BB962C8B-B14F-4D97-AF65-F5344CB8AC3E}">
        <p14:creationId xmlns:p14="http://schemas.microsoft.com/office/powerpoint/2010/main" val="262686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1000"/>
                                        <p:tgtEl>
                                          <p:spTgt spid="5"/>
                                        </p:tgtEl>
                                      </p:cBhvr>
                                    </p:animEffect>
                                  </p:childTnLst>
                                </p:cTn>
                              </p:par>
                            </p:childTnLst>
                          </p:cTn>
                        </p:par>
                        <p:par>
                          <p:cTn id="33" fill="hold">
                            <p:stCondLst>
                              <p:cond delay="1000"/>
                            </p:stCondLst>
                            <p:childTnLst>
                              <p:par>
                                <p:cTn id="34" presetID="53"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10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dissolve">
                                      <p:cBhvr>
                                        <p:cTn id="48" dur="1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10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up)">
                                      <p:cBhvr>
                                        <p:cTn id="58" dur="10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10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1000" fill="hold"/>
                                        <p:tgtEl>
                                          <p:spTgt spid="14"/>
                                        </p:tgtEl>
                                        <p:attrNameLst>
                                          <p:attrName>ppt_w</p:attrName>
                                        </p:attrNameLst>
                                      </p:cBhvr>
                                      <p:tavLst>
                                        <p:tav tm="0">
                                          <p:val>
                                            <p:fltVal val="0"/>
                                          </p:val>
                                        </p:tav>
                                        <p:tav tm="100000">
                                          <p:val>
                                            <p:strVal val="#ppt_w"/>
                                          </p:val>
                                        </p:tav>
                                      </p:tavLst>
                                    </p:anim>
                                    <p:anim calcmode="lin" valueType="num">
                                      <p:cBhvr>
                                        <p:cTn id="69" dur="1000" fill="hold"/>
                                        <p:tgtEl>
                                          <p:spTgt spid="14"/>
                                        </p:tgtEl>
                                        <p:attrNameLst>
                                          <p:attrName>ppt_h</p:attrName>
                                        </p:attrNameLst>
                                      </p:cBhvr>
                                      <p:tavLst>
                                        <p:tav tm="0">
                                          <p:val>
                                            <p:fltVal val="0"/>
                                          </p:val>
                                        </p:tav>
                                        <p:tav tm="100000">
                                          <p:val>
                                            <p:strVal val="#ppt_h"/>
                                          </p:val>
                                        </p:tav>
                                      </p:tavLst>
                                    </p:anim>
                                    <p:animEffect transition="in" filter="fade">
                                      <p:cBhvr>
                                        <p:cTn id="70" dur="10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blinds(horizontal)">
                                      <p:cBhvr>
                                        <p:cTn id="75" dur="10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0" fill="hold" nodeType="click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p:cTn id="80" dur="1000" fill="hold"/>
                                        <p:tgtEl>
                                          <p:spTgt spid="16"/>
                                        </p:tgtEl>
                                        <p:attrNameLst>
                                          <p:attrName>ppt_w</p:attrName>
                                        </p:attrNameLst>
                                      </p:cBhvr>
                                      <p:tavLst>
                                        <p:tav tm="0">
                                          <p:val>
                                            <p:fltVal val="0"/>
                                          </p:val>
                                        </p:tav>
                                        <p:tav tm="100000">
                                          <p:val>
                                            <p:strVal val="#ppt_w"/>
                                          </p:val>
                                        </p:tav>
                                      </p:tavLst>
                                    </p:anim>
                                    <p:anim calcmode="lin" valueType="num">
                                      <p:cBhvr>
                                        <p:cTn id="81" dur="1000" fill="hold"/>
                                        <p:tgtEl>
                                          <p:spTgt spid="16"/>
                                        </p:tgtEl>
                                        <p:attrNameLst>
                                          <p:attrName>ppt_h</p:attrName>
                                        </p:attrNameLst>
                                      </p:cBhvr>
                                      <p:tavLst>
                                        <p:tav tm="0">
                                          <p:val>
                                            <p:fltVal val="0"/>
                                          </p:val>
                                        </p:tav>
                                        <p:tav tm="100000">
                                          <p:val>
                                            <p:strVal val="#ppt_h"/>
                                          </p:val>
                                        </p:tav>
                                      </p:tavLst>
                                    </p:anim>
                                    <p:animEffect transition="in" filter="fade">
                                      <p:cBhvr>
                                        <p:cTn id="8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animBg="1"/>
      <p:bldP spid="9" grpId="0"/>
      <p:bldP spid="11" grpId="0"/>
      <p:bldP spid="12" grpId="0" animBg="1"/>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6"/>
          <p:cNvSpPr txBox="1">
            <a:spLocks noChangeArrowheads="1"/>
          </p:cNvSpPr>
          <p:nvPr/>
        </p:nvSpPr>
        <p:spPr bwMode="auto">
          <a:xfrm>
            <a:off x="395288" y="2708275"/>
            <a:ext cx="3529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anose="02020603050405020304" pitchFamily="18" charset="0"/>
                <a:cs typeface="Times New Roman" panose="02020603050405020304" pitchFamily="18" charset="0"/>
              </a:rPr>
              <a:t>③二极管的选择</a:t>
            </a:r>
          </a:p>
        </p:txBody>
      </p:sp>
      <p:sp>
        <p:nvSpPr>
          <p:cNvPr id="3" name="Text Box 77"/>
          <p:cNvSpPr txBox="1">
            <a:spLocks noChangeArrowheads="1"/>
          </p:cNvSpPr>
          <p:nvPr/>
        </p:nvSpPr>
        <p:spPr bwMode="auto">
          <a:xfrm>
            <a:off x="468313" y="3141663"/>
            <a:ext cx="8280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FF0000"/>
                </a:solidFill>
                <a:latin typeface="Times New Roman" panose="02020603050405020304" pitchFamily="18" charset="0"/>
                <a:cs typeface="Times New Roman" panose="02020603050405020304" pitchFamily="18" charset="0"/>
              </a:rPr>
              <a:t>a.</a:t>
            </a:r>
            <a:r>
              <a:rPr lang="zh-CN" altLang="en-US" sz="2400" b="1" dirty="0">
                <a:solidFill>
                  <a:srgbClr val="FF0000"/>
                </a:solidFill>
                <a:latin typeface="Times New Roman" panose="02020603050405020304" pitchFamily="18" charset="0"/>
                <a:cs typeface="Times New Roman" panose="02020603050405020304" pitchFamily="18" charset="0"/>
              </a:rPr>
              <a:t>电流的选取：</a:t>
            </a:r>
            <a:r>
              <a:rPr lang="zh-CN" altLang="en-US" sz="2400" b="1" dirty="0">
                <a:latin typeface="Times New Roman" panose="02020603050405020304" pitchFamily="18" charset="0"/>
                <a:cs typeface="Times New Roman" panose="02020603050405020304" pitchFamily="18" charset="0"/>
              </a:rPr>
              <a:t>当整流电路加电容滤波后，二极管的导通时间缩短，由于通过电流平均值相同，故二极管电流峰值大，二极管上会产生电流冲击，易使二极管损坏，故在选择二极管时要注意通常应选择其最大整流平均电流大于负载电流的</a:t>
            </a:r>
            <a:r>
              <a:rPr lang="en-US" altLang="zh-CN" sz="2400" b="1" dirty="0">
                <a:latin typeface="Times New Roman" panose="02020603050405020304" pitchFamily="18" charset="0"/>
                <a:cs typeface="Times New Roman" panose="02020603050405020304" pitchFamily="18" charset="0"/>
              </a:rPr>
              <a:t>2~3 </a:t>
            </a:r>
            <a:r>
              <a:rPr lang="zh-CN" altLang="en-US" sz="2400" b="1" dirty="0">
                <a:latin typeface="Times New Roman" panose="02020603050405020304" pitchFamily="18" charset="0"/>
                <a:cs typeface="Times New Roman" panose="02020603050405020304" pitchFamily="18" charset="0"/>
              </a:rPr>
              <a:t>倍。</a:t>
            </a:r>
          </a:p>
        </p:txBody>
      </p:sp>
      <p:sp>
        <p:nvSpPr>
          <p:cNvPr id="4" name="Text Box 78"/>
          <p:cNvSpPr txBox="1">
            <a:spLocks noChangeArrowheads="1"/>
          </p:cNvSpPr>
          <p:nvPr/>
        </p:nvSpPr>
        <p:spPr bwMode="auto">
          <a:xfrm>
            <a:off x="468313" y="5084763"/>
            <a:ext cx="8280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FF0000"/>
                </a:solidFill>
                <a:latin typeface="Times New Roman" panose="02020603050405020304" pitchFamily="18" charset="0"/>
                <a:cs typeface="Times New Roman" panose="02020603050405020304" pitchFamily="18" charset="0"/>
              </a:rPr>
              <a:t>b.</a:t>
            </a:r>
            <a:r>
              <a:rPr lang="zh-CN" altLang="en-US" sz="2400" b="1" dirty="0">
                <a:solidFill>
                  <a:srgbClr val="FF0000"/>
                </a:solidFill>
                <a:latin typeface="Times New Roman" panose="02020603050405020304" pitchFamily="18" charset="0"/>
                <a:cs typeface="Times New Roman" panose="02020603050405020304" pitchFamily="18" charset="0"/>
              </a:rPr>
              <a:t>最大反向电压的选取：</a:t>
            </a:r>
            <a:r>
              <a:rPr lang="zh-CN" altLang="en-US" sz="2400" b="1" dirty="0">
                <a:latin typeface="Times New Roman" panose="02020603050405020304" pitchFamily="18" charset="0"/>
                <a:cs typeface="Times New Roman" panose="02020603050405020304" pitchFamily="18" charset="0"/>
              </a:rPr>
              <a:t>当负载开路时，整流二极管除承受电源的反向电压外还要承受电容两端的电压，故二极管承受的最大反向电压为 </a:t>
            </a:r>
          </a:p>
        </p:txBody>
      </p:sp>
      <p:graphicFrame>
        <p:nvGraphicFramePr>
          <p:cNvPr id="5" name="Object 79"/>
          <p:cNvGraphicFramePr>
            <a:graphicFrameLocks noChangeAspect="1"/>
          </p:cNvGraphicFramePr>
          <p:nvPr>
            <p:extLst/>
          </p:nvPr>
        </p:nvGraphicFramePr>
        <p:xfrm>
          <a:off x="3203575" y="5853869"/>
          <a:ext cx="1871663" cy="431223"/>
        </p:xfrm>
        <a:graphic>
          <a:graphicData uri="http://schemas.openxmlformats.org/presentationml/2006/ole">
            <mc:AlternateContent xmlns:mc="http://schemas.openxmlformats.org/markup-compatibility/2006">
              <mc:Choice xmlns:v="urn:schemas-microsoft-com:vml" Requires="v">
                <p:oleObj spid="_x0000_s12299" name="Equation" r:id="rId3" imgW="977900" imgH="241300" progId="Equation.DSMT4">
                  <p:embed/>
                </p:oleObj>
              </mc:Choice>
              <mc:Fallback>
                <p:oleObj name="Equation" r:id="rId3" imgW="9779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5853869"/>
                        <a:ext cx="1871663" cy="431223"/>
                      </a:xfrm>
                      <a:prstGeom prst="rect">
                        <a:avLst/>
                      </a:prstGeom>
                      <a:solidFill>
                        <a:schemeClr val="accent2">
                          <a:lumMod val="20000"/>
                          <a:lumOff val="80000"/>
                        </a:schemeClr>
                      </a:solidFill>
                    </p:spPr>
                  </p:pic>
                </p:oleObj>
              </mc:Fallback>
            </mc:AlternateContent>
          </a:graphicData>
        </a:graphic>
      </p:graphicFrame>
      <p:grpSp>
        <p:nvGrpSpPr>
          <p:cNvPr id="6" name="组合 5"/>
          <p:cNvGrpSpPr/>
          <p:nvPr/>
        </p:nvGrpSpPr>
        <p:grpSpPr>
          <a:xfrm>
            <a:off x="473639" y="603051"/>
            <a:ext cx="8331993" cy="1865312"/>
            <a:chOff x="403040" y="547368"/>
            <a:chExt cx="8331993" cy="1865312"/>
          </a:xfrm>
        </p:grpSpPr>
        <p:graphicFrame>
          <p:nvGraphicFramePr>
            <p:cNvPr id="7" name="Object 40"/>
            <p:cNvGraphicFramePr>
              <a:graphicFrameLocks noChangeAspect="1"/>
            </p:cNvGraphicFramePr>
            <p:nvPr>
              <p:extLst/>
            </p:nvPr>
          </p:nvGraphicFramePr>
          <p:xfrm>
            <a:off x="403040" y="547368"/>
            <a:ext cx="3600450" cy="1865312"/>
          </p:xfrm>
          <a:graphic>
            <a:graphicData uri="http://schemas.openxmlformats.org/presentationml/2006/ole">
              <mc:AlternateContent xmlns:mc="http://schemas.openxmlformats.org/markup-compatibility/2006">
                <mc:Choice xmlns:v="urn:schemas-microsoft-com:vml" Requires="v">
                  <p:oleObj spid="_x0000_s12300" name="Visio" r:id="rId5" imgW="3679179" imgH="893864" progId="Visio.Drawing.11">
                    <p:embed/>
                  </p:oleObj>
                </mc:Choice>
                <mc:Fallback>
                  <p:oleObj name="Visio" r:id="rId5" imgW="3679179" imgH="89386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r="52829"/>
                        <a:stretch>
                          <a:fillRect/>
                        </a:stretch>
                      </p:blipFill>
                      <p:spPr bwMode="auto">
                        <a:xfrm>
                          <a:off x="403040" y="547368"/>
                          <a:ext cx="3600450" cy="186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1"/>
            <p:cNvGraphicFramePr>
              <a:graphicFrameLocks noChangeAspect="1"/>
            </p:cNvGraphicFramePr>
            <p:nvPr>
              <p:extLst/>
            </p:nvPr>
          </p:nvGraphicFramePr>
          <p:xfrm>
            <a:off x="4509108" y="785344"/>
            <a:ext cx="4225925" cy="1622425"/>
          </p:xfrm>
          <a:graphic>
            <a:graphicData uri="http://schemas.openxmlformats.org/presentationml/2006/ole">
              <mc:AlternateContent xmlns:mc="http://schemas.openxmlformats.org/markup-compatibility/2006">
                <mc:Choice xmlns:v="urn:schemas-microsoft-com:vml" Requires="v">
                  <p:oleObj spid="_x0000_s12301" name="Visio" r:id="rId7" imgW="4910328" imgH="1190982" progId="Visio.Drawing.11">
                    <p:embed/>
                  </p:oleObj>
                </mc:Choice>
                <mc:Fallback>
                  <p:oleObj name="Visio" r:id="rId7" imgW="4910328" imgH="1190982"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57578" t="16631" b="16629"/>
                        <a:stretch>
                          <a:fillRect/>
                        </a:stretch>
                      </p:blipFill>
                      <p:spPr bwMode="auto">
                        <a:xfrm>
                          <a:off x="4509108" y="785344"/>
                          <a:ext cx="4225925" cy="162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任意多边形 8"/>
            <p:cNvSpPr/>
            <p:nvPr/>
          </p:nvSpPr>
          <p:spPr>
            <a:xfrm>
              <a:off x="4928129" y="1278082"/>
              <a:ext cx="717400" cy="799917"/>
            </a:xfrm>
            <a:custGeom>
              <a:avLst/>
              <a:gdLst>
                <a:gd name="connsiteX0" fmla="*/ 0 w 743484"/>
                <a:gd name="connsiteY0" fmla="*/ 804711 h 804711"/>
                <a:gd name="connsiteX1" fmla="*/ 401652 w 743484"/>
                <a:gd name="connsiteY1" fmla="*/ 61227 h 804711"/>
                <a:gd name="connsiteX2" fmla="*/ 743484 w 743484"/>
                <a:gd name="connsiteY2" fmla="*/ 95410 h 804711"/>
              </a:gdLst>
              <a:ahLst/>
              <a:cxnLst>
                <a:cxn ang="0">
                  <a:pos x="connsiteX0" y="connsiteY0"/>
                </a:cxn>
                <a:cxn ang="0">
                  <a:pos x="connsiteX1" y="connsiteY1"/>
                </a:cxn>
                <a:cxn ang="0">
                  <a:pos x="connsiteX2" y="connsiteY2"/>
                </a:cxn>
              </a:cxnLst>
              <a:rect l="l" t="t" r="r" b="b"/>
              <a:pathLst>
                <a:path w="743484" h="804711">
                  <a:moveTo>
                    <a:pt x="0" y="804711"/>
                  </a:moveTo>
                  <a:cubicBezTo>
                    <a:pt x="138869" y="492077"/>
                    <a:pt x="277738" y="179444"/>
                    <a:pt x="401652" y="61227"/>
                  </a:cubicBezTo>
                  <a:cubicBezTo>
                    <a:pt x="525566" y="-56990"/>
                    <a:pt x="634525" y="19210"/>
                    <a:pt x="743484" y="95410"/>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7085110" y="1280295"/>
              <a:ext cx="1222049" cy="401652"/>
              <a:chOff x="7218437" y="2690107"/>
              <a:chExt cx="1222049" cy="401652"/>
            </a:xfrm>
          </p:grpSpPr>
          <p:sp>
            <p:nvSpPr>
              <p:cNvPr id="14" name="任意多边形 13"/>
              <p:cNvSpPr/>
              <p:nvPr/>
            </p:nvSpPr>
            <p:spPr>
              <a:xfrm>
                <a:off x="7218437" y="2698654"/>
                <a:ext cx="376015" cy="393105"/>
              </a:xfrm>
              <a:custGeom>
                <a:avLst/>
                <a:gdLst>
                  <a:gd name="connsiteX0" fmla="*/ 0 w 376015"/>
                  <a:gd name="connsiteY0" fmla="*/ 418261 h 418261"/>
                  <a:gd name="connsiteX1" fmla="*/ 222191 w 376015"/>
                  <a:gd name="connsiteY1" fmla="*/ 42247 h 418261"/>
                  <a:gd name="connsiteX2" fmla="*/ 376015 w 376015"/>
                  <a:gd name="connsiteY2" fmla="*/ 25155 h 418261"/>
                </a:gdLst>
                <a:ahLst/>
                <a:cxnLst>
                  <a:cxn ang="0">
                    <a:pos x="connsiteX0" y="connsiteY0"/>
                  </a:cxn>
                  <a:cxn ang="0">
                    <a:pos x="connsiteX1" y="connsiteY1"/>
                  </a:cxn>
                  <a:cxn ang="0">
                    <a:pos x="connsiteX2" y="connsiteY2"/>
                  </a:cxn>
                </a:cxnLst>
                <a:rect l="l" t="t" r="r" b="b"/>
                <a:pathLst>
                  <a:path w="376015" h="418261">
                    <a:moveTo>
                      <a:pt x="0" y="418261"/>
                    </a:moveTo>
                    <a:cubicBezTo>
                      <a:pt x="79761" y="263013"/>
                      <a:pt x="159522" y="107765"/>
                      <a:pt x="222191" y="42247"/>
                    </a:cubicBezTo>
                    <a:cubicBezTo>
                      <a:pt x="284860" y="-23271"/>
                      <a:pt x="330437" y="942"/>
                      <a:pt x="376015" y="25155"/>
                    </a:cubicBezTo>
                  </a:path>
                </a:pathLst>
              </a:cu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7551723" y="2690107"/>
                <a:ext cx="888763" cy="230737"/>
              </a:xfrm>
              <a:custGeom>
                <a:avLst/>
                <a:gdLst>
                  <a:gd name="connsiteX0" fmla="*/ 0 w 888763"/>
                  <a:gd name="connsiteY0" fmla="*/ 0 h 230737"/>
                  <a:gd name="connsiteX1" fmla="*/ 888763 w 888763"/>
                  <a:gd name="connsiteY1" fmla="*/ 230737 h 230737"/>
                </a:gdLst>
                <a:ahLst/>
                <a:cxnLst>
                  <a:cxn ang="0">
                    <a:pos x="connsiteX0" y="connsiteY0"/>
                  </a:cxn>
                  <a:cxn ang="0">
                    <a:pos x="connsiteX1" y="connsiteY1"/>
                  </a:cxn>
                </a:cxnLst>
                <a:rect l="l" t="t" r="r" b="b"/>
                <a:pathLst>
                  <a:path w="888763" h="230737">
                    <a:moveTo>
                      <a:pt x="0" y="0"/>
                    </a:moveTo>
                    <a:lnTo>
                      <a:pt x="888763" y="230737"/>
                    </a:lnTo>
                  </a:path>
                </a:pathLst>
              </a:cu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rot="789961">
              <a:off x="5594020" y="1422165"/>
              <a:ext cx="1506291" cy="11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549247" y="1323025"/>
              <a:ext cx="1547270" cy="384560"/>
            </a:xfrm>
            <a:custGeom>
              <a:avLst/>
              <a:gdLst>
                <a:gd name="connsiteX0" fmla="*/ 0 w 1521151"/>
                <a:gd name="connsiteY0" fmla="*/ 0 h 384560"/>
                <a:gd name="connsiteX1" fmla="*/ 1521151 w 1521151"/>
                <a:gd name="connsiteY1" fmla="*/ 384560 h 384560"/>
              </a:gdLst>
              <a:ahLst/>
              <a:cxnLst>
                <a:cxn ang="0">
                  <a:pos x="connsiteX0" y="connsiteY0"/>
                </a:cxn>
                <a:cxn ang="0">
                  <a:pos x="connsiteX1" y="connsiteY1"/>
                </a:cxn>
              </a:cxnLst>
              <a:rect l="l" t="t" r="r" b="b"/>
              <a:pathLst>
                <a:path w="1521151" h="384560">
                  <a:moveTo>
                    <a:pt x="0" y="0"/>
                  </a:moveTo>
                  <a:lnTo>
                    <a:pt x="1521151" y="384560"/>
                  </a:ln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utoShape 46"/>
            <p:cNvSpPr>
              <a:spLocks noChangeArrowheads="1"/>
            </p:cNvSpPr>
            <p:nvPr/>
          </p:nvSpPr>
          <p:spPr bwMode="auto">
            <a:xfrm>
              <a:off x="5958774" y="567394"/>
              <a:ext cx="1152525" cy="431800"/>
            </a:xfrm>
            <a:prstGeom prst="wedgeRoundRectCallout">
              <a:avLst>
                <a:gd name="adj1" fmla="val -66389"/>
                <a:gd name="adj2" fmla="val 171324"/>
                <a:gd name="adj3" fmla="val 16667"/>
              </a:avLst>
            </a:prstGeom>
            <a:solidFill>
              <a:schemeClr val="bg1"/>
            </a:solidFill>
            <a:ln w="28575">
              <a:solidFill>
                <a:srgbClr val="00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波形</a:t>
              </a:r>
            </a:p>
          </p:txBody>
        </p:sp>
      </p:grpSp>
    </p:spTree>
    <p:extLst>
      <p:ext uri="{BB962C8B-B14F-4D97-AF65-F5344CB8AC3E}">
        <p14:creationId xmlns:p14="http://schemas.microsoft.com/office/powerpoint/2010/main" val="385427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vertical)">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21"/>
          <p:cNvSpPr>
            <a:spLocks noChangeArrowheads="1"/>
          </p:cNvSpPr>
          <p:nvPr/>
        </p:nvSpPr>
        <p:spPr bwMode="auto">
          <a:xfrm>
            <a:off x="304800" y="627857"/>
            <a:ext cx="76549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3200" b="1" dirty="0" smtClean="0">
                <a:solidFill>
                  <a:srgbClr val="000099"/>
                </a:solidFill>
                <a:latin typeface="Times New Roman" panose="02020603050405020304" pitchFamily="18" charset="0"/>
                <a:cs typeface="Times New Roman" panose="02020603050405020304" pitchFamily="18" charset="0"/>
              </a:rPr>
              <a:t>桥式整流电容</a:t>
            </a:r>
            <a:r>
              <a:rPr lang="zh-CN" altLang="en-US" sz="3200" b="1" dirty="0">
                <a:solidFill>
                  <a:srgbClr val="000099"/>
                </a:solidFill>
                <a:latin typeface="Times New Roman" panose="02020603050405020304" pitchFamily="18" charset="0"/>
                <a:cs typeface="Times New Roman" panose="02020603050405020304" pitchFamily="18" charset="0"/>
              </a:rPr>
              <a:t>滤波器</a:t>
            </a:r>
            <a:r>
              <a:rPr lang="en-US" altLang="zh-CN" sz="3200" b="1" dirty="0">
                <a:solidFill>
                  <a:srgbClr val="000099"/>
                </a:solidFill>
                <a:latin typeface="Times New Roman" panose="02020603050405020304" pitchFamily="18" charset="0"/>
                <a:cs typeface="Times New Roman" panose="02020603050405020304" pitchFamily="18" charset="0"/>
              </a:rPr>
              <a:t>( </a:t>
            </a:r>
            <a:r>
              <a:rPr lang="en-US" altLang="zh-CN" sz="3200" b="1" i="1" dirty="0">
                <a:solidFill>
                  <a:srgbClr val="000099"/>
                </a:solidFill>
                <a:latin typeface="Times New Roman" panose="02020603050405020304" pitchFamily="18" charset="0"/>
                <a:cs typeface="Times New Roman" panose="02020603050405020304" pitchFamily="18" charset="0"/>
              </a:rPr>
              <a:t>C </a:t>
            </a:r>
            <a:r>
              <a:rPr lang="zh-CN" altLang="en-US" sz="3200" b="1" dirty="0">
                <a:solidFill>
                  <a:srgbClr val="000099"/>
                </a:solidFill>
                <a:latin typeface="Times New Roman" panose="02020603050405020304" pitchFamily="18" charset="0"/>
                <a:cs typeface="Times New Roman" panose="02020603050405020304" pitchFamily="18" charset="0"/>
              </a:rPr>
              <a:t>滤波器</a:t>
            </a:r>
            <a:r>
              <a:rPr lang="en-US" altLang="zh-CN" sz="3200" b="1" dirty="0">
                <a:solidFill>
                  <a:srgbClr val="000099"/>
                </a:solidFill>
                <a:latin typeface="Times New Roman" panose="02020603050405020304" pitchFamily="18" charset="0"/>
                <a:cs typeface="Times New Roman" panose="02020603050405020304" pitchFamily="18" charset="0"/>
              </a:rPr>
              <a:t>)</a:t>
            </a:r>
            <a:endParaRPr lang="en-US" altLang="zh-CN" sz="3200" b="1" dirty="0">
              <a:solidFill>
                <a:srgbClr val="CC0000"/>
              </a:solidFill>
              <a:latin typeface="Times New Roman" panose="02020603050405020304" pitchFamily="18" charset="0"/>
              <a:cs typeface="Times New Roman" panose="02020603050405020304" pitchFamily="18" charset="0"/>
            </a:endParaRPr>
          </a:p>
        </p:txBody>
      </p:sp>
      <p:sp>
        <p:nvSpPr>
          <p:cNvPr id="64634" name="Rectangle 122"/>
          <p:cNvSpPr>
            <a:spLocks noChangeArrowheads="1"/>
          </p:cNvSpPr>
          <p:nvPr/>
        </p:nvSpPr>
        <p:spPr bwMode="auto">
          <a:xfrm>
            <a:off x="390525" y="4075113"/>
            <a:ext cx="2819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800" b="1">
                <a:solidFill>
                  <a:srgbClr val="CC0000"/>
                </a:solidFill>
                <a:latin typeface="Times New Roman" panose="02020603050405020304" pitchFamily="18" charset="0"/>
                <a:cs typeface="Times New Roman" panose="02020603050405020304" pitchFamily="18" charset="0"/>
              </a:rPr>
              <a:t>2. </a:t>
            </a:r>
            <a:r>
              <a:rPr lang="zh-CN" altLang="en-US" sz="2800" b="1">
                <a:solidFill>
                  <a:srgbClr val="CC0000"/>
                </a:solidFill>
                <a:latin typeface="Times New Roman" panose="02020603050405020304" pitchFamily="18" charset="0"/>
                <a:cs typeface="Times New Roman" panose="02020603050405020304" pitchFamily="18" charset="0"/>
              </a:rPr>
              <a:t>工作原理</a:t>
            </a:r>
          </a:p>
        </p:txBody>
      </p:sp>
      <p:sp>
        <p:nvSpPr>
          <p:cNvPr id="64635" name="Rectangle 123"/>
          <p:cNvSpPr>
            <a:spLocks noChangeArrowheads="1"/>
          </p:cNvSpPr>
          <p:nvPr/>
        </p:nvSpPr>
        <p:spPr bwMode="auto">
          <a:xfrm>
            <a:off x="304800" y="4576763"/>
            <a:ext cx="86598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en-US" altLang="zh-CN" sz="2800" b="1" i="1">
                <a:solidFill>
                  <a:schemeClr val="bg1"/>
                </a:solidFill>
                <a:latin typeface="Times New Roman" panose="02020603050405020304" pitchFamily="18" charset="0"/>
                <a:cs typeface="Times New Roman" panose="02020603050405020304" pitchFamily="18" charset="0"/>
              </a:rPr>
              <a:t>     </a:t>
            </a:r>
            <a:r>
              <a:rPr kumimoji="1" lang="en-US" altLang="zh-CN" sz="2800" b="1" i="1">
                <a:latin typeface="Times New Roman" panose="02020603050405020304" pitchFamily="18" charset="0"/>
                <a:cs typeface="Times New Roman" panose="02020603050405020304" pitchFamily="18" charset="0"/>
              </a:rPr>
              <a:t>u </a:t>
            </a:r>
            <a:r>
              <a:rPr kumimoji="1" lang="en-US" altLang="zh-CN" sz="2800" b="1">
                <a:latin typeface="Times New Roman" panose="02020603050405020304" pitchFamily="18" charset="0"/>
                <a:cs typeface="Times New Roman" panose="02020603050405020304" pitchFamily="18" charset="0"/>
              </a:rPr>
              <a:t>&gt;</a:t>
            </a:r>
            <a:r>
              <a:rPr kumimoji="1" lang="en-US" altLang="zh-CN" sz="2800" b="1" i="1">
                <a:latin typeface="Times New Roman" panose="02020603050405020304" pitchFamily="18" charset="0"/>
                <a:cs typeface="Times New Roman" panose="02020603050405020304" pitchFamily="18" charset="0"/>
              </a:rPr>
              <a:t>u</a:t>
            </a:r>
            <a:r>
              <a:rPr kumimoji="1" lang="en-US" altLang="zh-CN" sz="2400" b="1" baseline="-25000">
                <a:latin typeface="Times New Roman" panose="02020603050405020304" pitchFamily="18" charset="0"/>
                <a:cs typeface="Times New Roman" panose="02020603050405020304" pitchFamily="18" charset="0"/>
              </a:rPr>
              <a:t>C</a:t>
            </a:r>
            <a:r>
              <a:rPr kumimoji="1" lang="zh-CN" altLang="en-US" sz="2800" b="1">
                <a:latin typeface="Times New Roman" panose="02020603050405020304" pitchFamily="18" charset="0"/>
                <a:cs typeface="Times New Roman" panose="02020603050405020304" pitchFamily="18" charset="0"/>
              </a:rPr>
              <a:t>时，二极管导通</a:t>
            </a:r>
            <a:r>
              <a:rPr kumimoji="1" lang="en-US" altLang="zh-CN" sz="2800" b="1">
                <a:latin typeface="Times New Roman" panose="02020603050405020304" pitchFamily="18" charset="0"/>
                <a:cs typeface="Times New Roman" panose="02020603050405020304" pitchFamily="18" charset="0"/>
              </a:rPr>
              <a:t>,  </a:t>
            </a:r>
            <a:r>
              <a:rPr kumimoji="1" lang="zh-CN" altLang="zh-CN" sz="2800" b="1">
                <a:latin typeface="Times New Roman" panose="02020603050405020304" pitchFamily="18" charset="0"/>
                <a:cs typeface="Times New Roman" panose="02020603050405020304" pitchFamily="18" charset="0"/>
              </a:rPr>
              <a:t>电源在给负载</a:t>
            </a:r>
            <a:r>
              <a:rPr kumimoji="1" lang="en-US" altLang="zh-CN" sz="2800" b="1" i="1">
                <a:latin typeface="Times New Roman" panose="02020603050405020304" pitchFamily="18" charset="0"/>
                <a:cs typeface="Times New Roman" panose="02020603050405020304" pitchFamily="18" charset="0"/>
              </a:rPr>
              <a:t>R</a:t>
            </a:r>
            <a:r>
              <a:rPr kumimoji="1" lang="en-US" altLang="zh-CN" sz="2800" b="1" baseline="-25000">
                <a:latin typeface="Times New Roman" panose="02020603050405020304" pitchFamily="18" charset="0"/>
                <a:cs typeface="Times New Roman" panose="02020603050405020304" pitchFamily="18" charset="0"/>
              </a:rPr>
              <a:t>L</a:t>
            </a:r>
            <a:r>
              <a:rPr kumimoji="1" lang="zh-CN" altLang="zh-CN" sz="2800" b="1">
                <a:latin typeface="Times New Roman" panose="02020603050405020304" pitchFamily="18" charset="0"/>
                <a:cs typeface="Times New Roman" panose="02020603050405020304" pitchFamily="18" charset="0"/>
              </a:rPr>
              <a:t>供电的同时也给电容充电， </a:t>
            </a:r>
            <a:r>
              <a:rPr kumimoji="1" lang="en-US" altLang="zh-CN" sz="2800" b="1" i="1">
                <a:latin typeface="Times New Roman" panose="02020603050405020304" pitchFamily="18" charset="0"/>
                <a:cs typeface="Times New Roman" panose="02020603050405020304" pitchFamily="18" charset="0"/>
              </a:rPr>
              <a:t>u</a:t>
            </a:r>
            <a:r>
              <a:rPr kumimoji="1" lang="en-US" altLang="zh-CN" sz="2400" b="1" i="1" baseline="-25000">
                <a:latin typeface="Times New Roman" panose="02020603050405020304" pitchFamily="18" charset="0"/>
                <a:cs typeface="Times New Roman" panose="02020603050405020304" pitchFamily="18" charset="0"/>
              </a:rPr>
              <a:t>C</a:t>
            </a:r>
            <a:r>
              <a:rPr kumimoji="1" lang="en-US" altLang="zh-CN" sz="2800" b="1" baseline="-25000">
                <a:latin typeface="Times New Roman" panose="02020603050405020304" pitchFamily="18" charset="0"/>
                <a:cs typeface="Times New Roman" panose="02020603050405020304" pitchFamily="18" charset="0"/>
              </a:rPr>
              <a:t> </a:t>
            </a:r>
            <a:r>
              <a:rPr kumimoji="1" lang="zh-CN" altLang="zh-CN" sz="2800" b="1">
                <a:latin typeface="Times New Roman" panose="02020603050405020304" pitchFamily="18" charset="0"/>
                <a:cs typeface="Times New Roman" panose="02020603050405020304" pitchFamily="18" charset="0"/>
              </a:rPr>
              <a:t>增加，</a:t>
            </a:r>
            <a:r>
              <a:rPr kumimoji="1" lang="en-US" altLang="zh-CN" sz="2800" b="1" i="1">
                <a:solidFill>
                  <a:srgbClr val="000099"/>
                </a:solidFill>
                <a:latin typeface="Times New Roman" panose="02020603050405020304" pitchFamily="18" charset="0"/>
                <a:ea typeface="楷体_GB2312" pitchFamily="49" charset="-122"/>
                <a:cs typeface="Times New Roman" panose="02020603050405020304" pitchFamily="18" charset="0"/>
              </a:rPr>
              <a:t>u</a:t>
            </a:r>
            <a:r>
              <a:rPr kumimoji="1" lang="en-US" altLang="zh-CN" sz="3200" b="1" baseline="-25000">
                <a:solidFill>
                  <a:srgbClr val="000099"/>
                </a:solidFill>
                <a:latin typeface="Times New Roman" panose="02020603050405020304" pitchFamily="18" charset="0"/>
                <a:ea typeface="楷体_GB2312" pitchFamily="49" charset="-122"/>
                <a:cs typeface="Times New Roman" panose="02020603050405020304" pitchFamily="18" charset="0"/>
              </a:rPr>
              <a:t>o</a:t>
            </a:r>
            <a:r>
              <a:rPr kumimoji="1" lang="en-US" altLang="zh-CN" sz="2800" b="1" i="1">
                <a:solidFill>
                  <a:srgbClr val="000099"/>
                </a:solidFill>
                <a:latin typeface="Times New Roman" panose="02020603050405020304" pitchFamily="18" charset="0"/>
                <a:ea typeface="楷体_GB2312" pitchFamily="49" charset="-122"/>
                <a:cs typeface="Times New Roman" panose="02020603050405020304" pitchFamily="18" charset="0"/>
              </a:rPr>
              <a:t>= </a:t>
            </a:r>
            <a:r>
              <a:rPr kumimoji="1" lang="en-US" altLang="zh-CN" sz="2800" b="1" i="1">
                <a:solidFill>
                  <a:srgbClr val="000099"/>
                </a:solidFill>
                <a:latin typeface="Times New Roman" panose="02020603050405020304" pitchFamily="18" charset="0"/>
                <a:cs typeface="Times New Roman" panose="02020603050405020304" pitchFamily="18" charset="0"/>
              </a:rPr>
              <a:t>u</a:t>
            </a:r>
            <a:r>
              <a:rPr kumimoji="1" lang="en-US" altLang="zh-CN" sz="2400" b="1" baseline="-25000">
                <a:latin typeface="Times New Roman" panose="02020603050405020304" pitchFamily="18" charset="0"/>
                <a:cs typeface="Times New Roman" panose="02020603050405020304" pitchFamily="18" charset="0"/>
              </a:rPr>
              <a:t>C</a:t>
            </a:r>
            <a:r>
              <a:rPr kumimoji="1" lang="en-US" altLang="zh-CN" sz="2800" b="1" baseline="-25000">
                <a:latin typeface="Times New Roman" panose="02020603050405020304" pitchFamily="18" charset="0"/>
                <a:cs typeface="Times New Roman" panose="02020603050405020304" pitchFamily="18" charset="0"/>
              </a:rPr>
              <a:t> </a:t>
            </a:r>
            <a:r>
              <a:rPr kumimoji="1" lang="zh-CN" altLang="en-US" sz="2800" b="1">
                <a:latin typeface="Times New Roman" panose="02020603050405020304" pitchFamily="18" charset="0"/>
                <a:cs typeface="Times New Roman" panose="02020603050405020304" pitchFamily="18" charset="0"/>
              </a:rPr>
              <a:t>。</a:t>
            </a:r>
          </a:p>
        </p:txBody>
      </p:sp>
      <p:sp>
        <p:nvSpPr>
          <p:cNvPr id="64636" name="Rectangle 124"/>
          <p:cNvSpPr>
            <a:spLocks noChangeArrowheads="1"/>
          </p:cNvSpPr>
          <p:nvPr/>
        </p:nvSpPr>
        <p:spPr bwMode="auto">
          <a:xfrm>
            <a:off x="358775" y="5445125"/>
            <a:ext cx="8305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10000"/>
              </a:lnSpc>
            </a:pPr>
            <a:r>
              <a:rPr lang="en-US" altLang="zh-CN" sz="2800" b="1" i="1">
                <a:solidFill>
                  <a:srgbClr val="000099"/>
                </a:solidFill>
                <a:latin typeface="Times New Roman" panose="02020603050405020304" pitchFamily="18" charset="0"/>
                <a:cs typeface="Times New Roman" panose="02020603050405020304" pitchFamily="18" charset="0"/>
              </a:rPr>
              <a:t>    u</a:t>
            </a:r>
            <a:r>
              <a:rPr lang="en-US" altLang="zh-CN" sz="2800" b="1">
                <a:solidFill>
                  <a:srgbClr val="000099"/>
                </a:solidFill>
                <a:latin typeface="Times New Roman" panose="02020603050405020304" pitchFamily="18" charset="0"/>
                <a:cs typeface="Times New Roman" panose="02020603050405020304" pitchFamily="18" charset="0"/>
              </a:rPr>
              <a:t> &lt;</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b="1" i="1" baseline="-25000">
                <a:latin typeface="Times New Roman" panose="02020603050405020304" pitchFamily="18" charset="0"/>
                <a:cs typeface="Times New Roman" panose="02020603050405020304" pitchFamily="18" charset="0"/>
              </a:rPr>
              <a:t>C</a:t>
            </a:r>
            <a:r>
              <a:rPr lang="zh-CN" altLang="en-US" sz="2800" b="1">
                <a:solidFill>
                  <a:srgbClr val="000099"/>
                </a:solidFill>
                <a:latin typeface="Times New Roman" panose="02020603050405020304" pitchFamily="18" charset="0"/>
                <a:cs typeface="Times New Roman" panose="02020603050405020304" pitchFamily="18" charset="0"/>
              </a:rPr>
              <a:t>时，二极管截止，电容通过负载</a:t>
            </a:r>
            <a:r>
              <a:rPr lang="en-US" altLang="zh-CN" sz="2800" b="1" i="1">
                <a:solidFill>
                  <a:srgbClr val="000099"/>
                </a:solidFill>
                <a:latin typeface="Times New Roman" panose="02020603050405020304" pitchFamily="18" charset="0"/>
                <a:cs typeface="Times New Roman" panose="02020603050405020304" pitchFamily="18" charset="0"/>
              </a:rPr>
              <a:t>R</a:t>
            </a:r>
            <a:r>
              <a:rPr lang="en-US" altLang="zh-CN" sz="2800" b="1" baseline="-25000">
                <a:solidFill>
                  <a:srgbClr val="000099"/>
                </a:solidFill>
                <a:latin typeface="Times New Roman" panose="02020603050405020304" pitchFamily="18" charset="0"/>
                <a:cs typeface="Times New Roman" panose="02020603050405020304" pitchFamily="18" charset="0"/>
              </a:rPr>
              <a:t>L</a:t>
            </a:r>
            <a:r>
              <a:rPr lang="en-US" altLang="zh-CN" sz="2800" b="1" i="1" baseline="-25000">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放电，</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baseline="-25000">
                <a:solidFill>
                  <a:srgbClr val="000099"/>
                </a:solidFill>
                <a:latin typeface="Times New Roman" panose="02020603050405020304" pitchFamily="18" charset="0"/>
                <a:cs typeface="Times New Roman" panose="02020603050405020304" pitchFamily="18" charset="0"/>
              </a:rPr>
              <a:t>C</a:t>
            </a:r>
            <a:r>
              <a:rPr lang="zh-CN" altLang="en-US" sz="2800" b="1">
                <a:solidFill>
                  <a:srgbClr val="000099"/>
                </a:solidFill>
                <a:latin typeface="Times New Roman" panose="02020603050405020304" pitchFamily="18" charset="0"/>
                <a:cs typeface="Times New Roman" panose="02020603050405020304" pitchFamily="18" charset="0"/>
              </a:rPr>
              <a:t>按指数规律下降， </a:t>
            </a:r>
            <a:r>
              <a:rPr lang="en-US" altLang="zh-CN" sz="2800" b="1" i="1">
                <a:solidFill>
                  <a:srgbClr val="000099"/>
                </a:solidFill>
                <a:latin typeface="Times New Roman" panose="02020603050405020304" pitchFamily="18" charset="0"/>
                <a:ea typeface="楷体_GB2312" pitchFamily="49" charset="-122"/>
                <a:cs typeface="Times New Roman" panose="02020603050405020304" pitchFamily="18" charset="0"/>
              </a:rPr>
              <a:t>u</a:t>
            </a:r>
            <a:r>
              <a:rPr lang="en-US" altLang="zh-CN" sz="2800" b="1" baseline="-25000">
                <a:solidFill>
                  <a:srgbClr val="000099"/>
                </a:solidFill>
                <a:latin typeface="Times New Roman" panose="02020603050405020304" pitchFamily="18" charset="0"/>
                <a:ea typeface="楷体_GB2312" pitchFamily="49" charset="-122"/>
                <a:cs typeface="Times New Roman" panose="02020603050405020304" pitchFamily="18" charset="0"/>
              </a:rPr>
              <a:t>o</a:t>
            </a:r>
            <a:r>
              <a:rPr lang="en-US" altLang="zh-CN" sz="2800" b="1" i="1">
                <a:solidFill>
                  <a:srgbClr val="000099"/>
                </a:solidFill>
                <a:latin typeface="Times New Roman" panose="02020603050405020304" pitchFamily="18" charset="0"/>
                <a:ea typeface="楷体_GB2312" pitchFamily="49" charset="-122"/>
                <a:cs typeface="Times New Roman" panose="02020603050405020304" pitchFamily="18" charset="0"/>
              </a:rPr>
              <a:t>= </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b="1" i="1" baseline="-25000">
                <a:latin typeface="Times New Roman" panose="02020603050405020304" pitchFamily="18" charset="0"/>
                <a:cs typeface="Times New Roman" panose="02020603050405020304" pitchFamily="18" charset="0"/>
              </a:rPr>
              <a:t>C</a:t>
            </a:r>
            <a:r>
              <a:rPr lang="en-US" altLang="zh-CN" sz="2800" b="1" baseline="-25000">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a:t>
            </a:r>
          </a:p>
        </p:txBody>
      </p:sp>
      <p:grpSp>
        <p:nvGrpSpPr>
          <p:cNvPr id="6" name="Group 130"/>
          <p:cNvGrpSpPr>
            <a:grpSpLocks/>
          </p:cNvGrpSpPr>
          <p:nvPr/>
        </p:nvGrpSpPr>
        <p:grpSpPr bwMode="auto">
          <a:xfrm>
            <a:off x="685800" y="6248400"/>
            <a:ext cx="7054850" cy="677863"/>
            <a:chOff x="432" y="3680"/>
            <a:chExt cx="4444" cy="427"/>
          </a:xfrm>
        </p:grpSpPr>
        <p:sp>
          <p:nvSpPr>
            <p:cNvPr id="24585" name="Rectangle 127"/>
            <p:cNvSpPr>
              <a:spLocks noChangeArrowheads="1"/>
            </p:cNvSpPr>
            <p:nvPr/>
          </p:nvSpPr>
          <p:spPr bwMode="auto">
            <a:xfrm>
              <a:off x="432" y="3729"/>
              <a:ext cx="44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800" b="1">
                  <a:solidFill>
                    <a:srgbClr val="CC0000"/>
                  </a:solidFill>
                  <a:latin typeface="Times New Roman" panose="02020603050405020304" pitchFamily="18" charset="0"/>
                  <a:cs typeface="Times New Roman" panose="02020603050405020304" pitchFamily="18" charset="0"/>
                </a:rPr>
                <a:t>二极管承受的最高反向电压为                    。</a:t>
              </a:r>
            </a:p>
          </p:txBody>
        </p:sp>
        <p:graphicFrame>
          <p:nvGraphicFramePr>
            <p:cNvPr id="24586" name="Object 128"/>
            <p:cNvGraphicFramePr>
              <a:graphicFrameLocks noChangeAspect="1"/>
            </p:cNvGraphicFramePr>
            <p:nvPr/>
          </p:nvGraphicFramePr>
          <p:xfrm>
            <a:off x="3454" y="3680"/>
            <a:ext cx="1062" cy="427"/>
          </p:xfrm>
          <a:graphic>
            <a:graphicData uri="http://schemas.openxmlformats.org/presentationml/2006/ole">
              <mc:AlternateContent xmlns:mc="http://schemas.openxmlformats.org/markup-compatibility/2006">
                <mc:Choice xmlns:v="urn:schemas-microsoft-com:vml" Requires="v">
                  <p:oleObj spid="_x0000_s13320" name="Equation" r:id="rId3" imgW="754247" imgH="244050" progId="Equation.DSMT4">
                    <p:embed/>
                  </p:oleObj>
                </mc:Choice>
                <mc:Fallback>
                  <p:oleObj name="Equation" r:id="rId3" imgW="754247" imgH="24405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 y="3680"/>
                          <a:ext cx="1062" cy="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4641" name="Rectangle 129"/>
          <p:cNvSpPr>
            <a:spLocks noChangeArrowheads="1"/>
          </p:cNvSpPr>
          <p:nvPr/>
        </p:nvSpPr>
        <p:spPr bwMode="auto">
          <a:xfrm>
            <a:off x="427038" y="1241425"/>
            <a:ext cx="2027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CC0000"/>
                </a:solidFill>
                <a:latin typeface="Times New Roman" panose="02020603050405020304" pitchFamily="18" charset="0"/>
                <a:cs typeface="Times New Roman" panose="02020603050405020304" pitchFamily="18" charset="0"/>
              </a:rPr>
              <a:t>电路结构</a:t>
            </a:r>
          </a:p>
        </p:txBody>
      </p:sp>
      <p:graphicFrame>
        <p:nvGraphicFramePr>
          <p:cNvPr id="24584" name="对象 6"/>
          <p:cNvGraphicFramePr>
            <a:graphicFrameLocks noChangeAspect="1"/>
          </p:cNvGraphicFramePr>
          <p:nvPr/>
        </p:nvGraphicFramePr>
        <p:xfrm>
          <a:off x="539750" y="1566863"/>
          <a:ext cx="8161338" cy="2798762"/>
        </p:xfrm>
        <a:graphic>
          <a:graphicData uri="http://schemas.openxmlformats.org/presentationml/2006/ole">
            <mc:AlternateContent xmlns:mc="http://schemas.openxmlformats.org/markup-compatibility/2006">
              <mc:Choice xmlns:v="urn:schemas-microsoft-com:vml" Requires="v">
                <p:oleObj spid="_x0000_s13321" name="Visio" r:id="rId5" imgW="4731916" imgH="1619907" progId="Visio.Drawing.11">
                  <p:embed/>
                </p:oleObj>
              </mc:Choice>
              <mc:Fallback>
                <p:oleObj name="Visio" r:id="rId5" imgW="4731916" imgH="161990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566863"/>
                        <a:ext cx="816133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03041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641"/>
                                        </p:tgtEl>
                                        <p:attrNameLst>
                                          <p:attrName>style.visibility</p:attrName>
                                        </p:attrNameLst>
                                      </p:cBhvr>
                                      <p:to>
                                        <p:strVal val="visible"/>
                                      </p:to>
                                    </p:set>
                                    <p:animEffect transition="in" filter="wipe(left)">
                                      <p:cBhvr>
                                        <p:cTn id="7" dur="500"/>
                                        <p:tgtEl>
                                          <p:spTgt spid="646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4634">
                                            <p:txEl>
                                              <p:pRg st="0" end="0"/>
                                            </p:txEl>
                                          </p:spTgt>
                                        </p:tgtEl>
                                        <p:attrNameLst>
                                          <p:attrName>style.visibility</p:attrName>
                                        </p:attrNameLst>
                                      </p:cBhvr>
                                      <p:to>
                                        <p:strVal val="visible"/>
                                      </p:to>
                                    </p:set>
                                    <p:animEffect transition="in" filter="blinds(vertical)">
                                      <p:cBhvr>
                                        <p:cTn id="12" dur="500"/>
                                        <p:tgtEl>
                                          <p:spTgt spid="646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64635"/>
                                        </p:tgtEl>
                                        <p:attrNameLst>
                                          <p:attrName>style.visibility</p:attrName>
                                        </p:attrNameLst>
                                      </p:cBhvr>
                                      <p:to>
                                        <p:strVal val="visible"/>
                                      </p:to>
                                    </p:set>
                                    <p:animEffect transition="in" filter="blinds(vertical)">
                                      <p:cBhvr>
                                        <p:cTn id="17" dur="500"/>
                                        <p:tgtEl>
                                          <p:spTgt spid="646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64636"/>
                                        </p:tgtEl>
                                        <p:attrNameLst>
                                          <p:attrName>style.visibility</p:attrName>
                                        </p:attrNameLst>
                                      </p:cBhvr>
                                      <p:to>
                                        <p:strVal val="visible"/>
                                      </p:to>
                                    </p:set>
                                    <p:animEffect transition="in" filter="blinds(vertical)">
                                      <p:cBhvr>
                                        <p:cTn id="22" dur="500"/>
                                        <p:tgtEl>
                                          <p:spTgt spid="646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34" grpId="0" build="p" autoUpdateAnimBg="0"/>
      <p:bldP spid="64635" grpId="0" autoUpdateAnimBg="0"/>
      <p:bldP spid="64636" grpId="0" autoUpdateAnimBg="0"/>
      <p:bldP spid="6464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28113" y="497451"/>
            <a:ext cx="3960812" cy="519113"/>
          </a:xfrm>
          <a:prstGeom prst="rect">
            <a:avLst/>
          </a:prstGeom>
          <a:noFill/>
          <a:ln>
            <a:noFill/>
          </a:ln>
        </p:spPr>
        <p:txBody>
          <a:bodyPr anchor="ctr">
            <a:spAutoFit/>
          </a:bodyPr>
          <a:lstStyle>
            <a:lvl1pPr eaLnBrk="0" hangingPunct="0">
              <a:defRPr kumimoji="1" sz="2400">
                <a:solidFill>
                  <a:schemeClr val="tx1"/>
                </a:solidFill>
                <a:latin typeface="Times New Roman" panose="02020603050405020304" pitchFamily="18" charset="0"/>
                <a:ea typeface="굴림" pitchFamily="34" charset="-127"/>
              </a:defRPr>
            </a:lvl1pPr>
            <a:lvl2pPr marL="742950" indent="-285750" eaLnBrk="0" hangingPunct="0">
              <a:defRPr kumimoji="1" sz="2400">
                <a:solidFill>
                  <a:schemeClr val="tx1"/>
                </a:solidFill>
                <a:latin typeface="Times New Roman" panose="02020603050405020304" pitchFamily="18" charset="0"/>
                <a:ea typeface="굴림" pitchFamily="34" charset="-127"/>
              </a:defRPr>
            </a:lvl2pPr>
            <a:lvl3pPr marL="1143000" indent="-228600" eaLnBrk="0" hangingPunct="0">
              <a:defRPr kumimoji="1" sz="2400">
                <a:solidFill>
                  <a:schemeClr val="tx1"/>
                </a:solidFill>
                <a:latin typeface="Times New Roman" panose="02020603050405020304" pitchFamily="18" charset="0"/>
                <a:ea typeface="굴림" pitchFamily="34" charset="-127"/>
              </a:defRPr>
            </a:lvl3pPr>
            <a:lvl4pPr marL="1600200" indent="-228600" eaLnBrk="0" hangingPunct="0">
              <a:defRPr kumimoji="1" sz="2400">
                <a:solidFill>
                  <a:schemeClr val="tx1"/>
                </a:solidFill>
                <a:latin typeface="Times New Roman" panose="02020603050405020304" pitchFamily="18" charset="0"/>
                <a:ea typeface="굴림" pitchFamily="34" charset="-127"/>
              </a:defRPr>
            </a:lvl4pPr>
            <a:lvl5pPr marL="2057400" indent="-228600" eaLnBrk="0" hangingPunct="0">
              <a:defRPr kumimoji="1" sz="2400">
                <a:solidFill>
                  <a:schemeClr val="tx1"/>
                </a:solidFill>
                <a:latin typeface="Times New Roman" panose="02020603050405020304" pitchFamily="18" charset="0"/>
                <a:ea typeface="굴림" pitchFamily="34" charset="-127"/>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9pPr>
          </a:lstStyle>
          <a:p>
            <a:pPr eaLnBrk="1" hangingPunct="1"/>
            <a:r>
              <a:rPr lang="en-US" altLang="zh-CN" sz="2800" b="1" dirty="0">
                <a:solidFill>
                  <a:srgbClr val="FF0000"/>
                </a:solidFill>
                <a:ea typeface="宋体" panose="02010600030101010101" pitchFamily="2" charset="-122"/>
                <a:cs typeface="Times New Roman" panose="02020603050405020304" pitchFamily="18" charset="0"/>
              </a:rPr>
              <a:t>*</a:t>
            </a:r>
            <a:r>
              <a:rPr lang="en-US" altLang="zh-CN" sz="2800" b="1" dirty="0" smtClean="0">
                <a:solidFill>
                  <a:srgbClr val="FF0000"/>
                </a:solidFill>
                <a:ea typeface="宋体" panose="02010600030101010101" pitchFamily="2" charset="-122"/>
                <a:cs typeface="Times New Roman" panose="02020603050405020304" pitchFamily="18" charset="0"/>
              </a:rPr>
              <a:t>18.2.2  </a:t>
            </a:r>
            <a:r>
              <a:rPr kumimoji="0" lang="zh-CN" altLang="en-US" sz="2800" b="1" dirty="0">
                <a:solidFill>
                  <a:srgbClr val="FF0000"/>
                </a:solidFill>
                <a:ea typeface="宋体" panose="02010600030101010101" pitchFamily="2" charset="-122"/>
                <a:cs typeface="Times New Roman" panose="02020603050405020304" pitchFamily="18" charset="0"/>
              </a:rPr>
              <a:t>电感滤波电路</a:t>
            </a:r>
          </a:p>
        </p:txBody>
      </p:sp>
      <p:graphicFrame>
        <p:nvGraphicFramePr>
          <p:cNvPr id="3" name="Object 33"/>
          <p:cNvGraphicFramePr>
            <a:graphicFrameLocks noChangeAspect="1"/>
          </p:cNvGraphicFramePr>
          <p:nvPr>
            <p:extLst/>
          </p:nvPr>
        </p:nvGraphicFramePr>
        <p:xfrm>
          <a:off x="972025" y="2148525"/>
          <a:ext cx="4555783" cy="1965672"/>
        </p:xfrm>
        <a:graphic>
          <a:graphicData uri="http://schemas.openxmlformats.org/presentationml/2006/ole">
            <mc:AlternateContent xmlns:mc="http://schemas.openxmlformats.org/markup-compatibility/2006">
              <mc:Choice xmlns:v="urn:schemas-microsoft-com:vml" Requires="v">
                <p:oleObj spid="_x0000_s14344" name="Visio" r:id="rId3" imgW="3361639" imgH="1449532" progId="Visio.Drawing.11">
                  <p:embed/>
                </p:oleObj>
              </mc:Choice>
              <mc:Fallback>
                <p:oleObj name="Visio" r:id="rId3" imgW="3361639" imgH="14495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025" y="2148525"/>
                        <a:ext cx="4555783" cy="1965672"/>
                      </a:xfrm>
                      <a:prstGeom prst="rect">
                        <a:avLst/>
                      </a:prstGeom>
                      <a:noFill/>
                    </p:spPr>
                  </p:pic>
                </p:oleObj>
              </mc:Fallback>
            </mc:AlternateContent>
          </a:graphicData>
        </a:graphic>
      </p:graphicFrame>
      <p:sp>
        <p:nvSpPr>
          <p:cNvPr id="4" name="Rectangle 35" descr="40%"/>
          <p:cNvSpPr>
            <a:spLocks noChangeArrowheads="1"/>
          </p:cNvSpPr>
          <p:nvPr/>
        </p:nvSpPr>
        <p:spPr bwMode="auto">
          <a:xfrm>
            <a:off x="5527808" y="2944601"/>
            <a:ext cx="2139668" cy="707886"/>
          </a:xfrm>
          <a:prstGeom prst="rect">
            <a:avLst/>
          </a:prstGeom>
          <a:noFill/>
          <a:ln>
            <a:noFill/>
          </a:ln>
          <a:effectLst/>
          <a:extLst>
            <a:ext uri="{909E8E84-426E-40DD-AFC4-6F175D3DCCD1}">
              <a14:hiddenFill xmlns:a14="http://schemas.microsoft.com/office/drawing/2010/main">
                <a:pattFill prst="pct40">
                  <a:fgClr>
                    <a:srgbClr val="FFFF00"/>
                  </a:fgClr>
                  <a:bgClr>
                    <a:srgbClr val="FFFFFF"/>
                  </a:bgClr>
                </a:patt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eaLnBrk="0" latinLnBrk="0" hangingPunct="0">
              <a:spcBef>
                <a:spcPct val="50000"/>
              </a:spcBef>
            </a:pPr>
            <a:r>
              <a:rPr lang="zh-CN" altLang="en-US" sz="2000" b="1" dirty="0">
                <a:solidFill>
                  <a:srgbClr val="7030A0"/>
                </a:solidFill>
                <a:latin typeface="宋体" panose="02010600030101010101" pitchFamily="2" charset="-122"/>
              </a:rPr>
              <a:t>桥式全波整流加电感滤波电路</a:t>
            </a:r>
          </a:p>
        </p:txBody>
      </p:sp>
      <p:sp>
        <p:nvSpPr>
          <p:cNvPr id="5" name="Text Box 36"/>
          <p:cNvSpPr txBox="1">
            <a:spLocks noChangeArrowheads="1"/>
          </p:cNvSpPr>
          <p:nvPr/>
        </p:nvSpPr>
        <p:spPr bwMode="auto">
          <a:xfrm>
            <a:off x="250825" y="1016564"/>
            <a:ext cx="86407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        电感滤波是利用电感通直流阻交流的特点，将它串在整流电路和负载之间，高频交流成分降在电感线圈上，低频和直流分量降到负载上，这样就使负载上得到纹波较小的直流电压。</a:t>
            </a:r>
          </a:p>
        </p:txBody>
      </p:sp>
      <p:sp>
        <p:nvSpPr>
          <p:cNvPr id="6" name="Rectangle 70"/>
          <p:cNvSpPr>
            <a:spLocks noChangeArrowheads="1"/>
          </p:cNvSpPr>
          <p:nvPr/>
        </p:nvSpPr>
        <p:spPr bwMode="auto">
          <a:xfrm>
            <a:off x="322262" y="4154532"/>
            <a:ext cx="8497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b="1" dirty="0"/>
              <a:t>        当电感线圈电阻可忽略的情况下，一般输出直流电压与整流输出电压相同，即</a:t>
            </a:r>
          </a:p>
        </p:txBody>
      </p:sp>
      <p:graphicFrame>
        <p:nvGraphicFramePr>
          <p:cNvPr id="7" name="Object 71"/>
          <p:cNvGraphicFramePr>
            <a:graphicFrameLocks noChangeAspect="1"/>
          </p:cNvGraphicFramePr>
          <p:nvPr>
            <p:extLst/>
          </p:nvPr>
        </p:nvGraphicFramePr>
        <p:xfrm>
          <a:off x="3425543" y="4540296"/>
          <a:ext cx="1657350" cy="517525"/>
        </p:xfrm>
        <a:graphic>
          <a:graphicData uri="http://schemas.openxmlformats.org/presentationml/2006/ole">
            <mc:AlternateContent xmlns:mc="http://schemas.openxmlformats.org/markup-compatibility/2006">
              <mc:Choice xmlns:v="urn:schemas-microsoft-com:vml" Requires="v">
                <p:oleObj spid="_x0000_s14345" name="Equation" r:id="rId5" imgW="736600" imgH="228600" progId="Equation.DSMT4">
                  <p:embed/>
                </p:oleObj>
              </mc:Choice>
              <mc:Fallback>
                <p:oleObj name="Equation" r:id="rId5" imgW="736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5543" y="4540296"/>
                        <a:ext cx="165735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73"/>
          <p:cNvSpPr txBox="1">
            <a:spLocks noChangeArrowheads="1"/>
          </p:cNvSpPr>
          <p:nvPr/>
        </p:nvSpPr>
        <p:spPr bwMode="auto">
          <a:xfrm>
            <a:off x="322262" y="5088081"/>
            <a:ext cx="8424862" cy="1446550"/>
          </a:xfrm>
          <a:prstGeom prst="rect">
            <a:avLst/>
          </a:prstGeom>
          <a:solidFill>
            <a:schemeClr val="bg1"/>
          </a:solidFill>
          <a:ln w="28575">
            <a:solidFill>
              <a:srgbClr val="00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dirty="0">
                <a:solidFill>
                  <a:srgbClr val="FF0000"/>
                </a:solidFill>
                <a:latin typeface="宋体" panose="02010600030101010101" pitchFamily="2" charset="-122"/>
              </a:rPr>
              <a:t>注意：</a:t>
            </a:r>
            <a:r>
              <a:rPr lang="zh-CN" altLang="en-US" sz="2200" b="1" dirty="0">
                <a:latin typeface="宋体" panose="02010600030101010101" pitchFamily="2" charset="-122"/>
              </a:rPr>
              <a:t>在电感滤波电路中，由于滤波电感的续流作用，可以使二极管的导通角接近</a:t>
            </a:r>
            <a:r>
              <a:rPr lang="en-US" altLang="zh-CN" sz="2200" b="1" dirty="0">
                <a:latin typeface="宋体" panose="02010600030101010101" pitchFamily="2" charset="-122"/>
              </a:rPr>
              <a:t>π</a:t>
            </a:r>
            <a:r>
              <a:rPr lang="zh-CN" altLang="en-US" sz="2200" b="1" dirty="0">
                <a:latin typeface="宋体" panose="02010600030101010101" pitchFamily="2" charset="-122"/>
              </a:rPr>
              <a:t>，减小了二极管的冲击电流，平滑了流过二极管的电流，从而延长整流二极管的寿命。电感滤波的缺点是体积大，成本高</a:t>
            </a:r>
            <a:r>
              <a:rPr lang="zh-CN" altLang="en-US" sz="2200" b="1" dirty="0" smtClean="0">
                <a:latin typeface="宋体" panose="02010600030101010101" pitchFamily="2" charset="-122"/>
              </a:rPr>
              <a:t>。</a:t>
            </a:r>
            <a:endParaRPr lang="zh-CN" altLang="en-US" sz="2200" b="1" dirty="0">
              <a:latin typeface="宋体" panose="02010600030101010101" pitchFamily="2" charset="-122"/>
            </a:endParaRPr>
          </a:p>
        </p:txBody>
      </p:sp>
    </p:spTree>
    <p:extLst>
      <p:ext uri="{BB962C8B-B14F-4D97-AF65-F5344CB8AC3E}">
        <p14:creationId xmlns:p14="http://schemas.microsoft.com/office/powerpoint/2010/main" val="253331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1000"/>
                                        <p:tgtEl>
                                          <p:spTgt spid="3"/>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32"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circle(out)">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utoUpdateAnimBg="0"/>
      <p:bldP spid="5" grpId="0"/>
      <p:bldP spid="6"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50825" y="638970"/>
            <a:ext cx="3816350" cy="519112"/>
          </a:xfrm>
          <a:prstGeom prst="rect">
            <a:avLst/>
          </a:prstGeom>
          <a:noFill/>
          <a:ln>
            <a:noFill/>
          </a:ln>
        </p:spPr>
        <p:txBody>
          <a:bodyPr anchor="ctr">
            <a:spAutoFit/>
          </a:bodyPr>
          <a:lstStyle>
            <a:lvl1pPr eaLnBrk="0" hangingPunct="0">
              <a:defRPr kumimoji="1" sz="2400">
                <a:solidFill>
                  <a:schemeClr val="tx1"/>
                </a:solidFill>
                <a:latin typeface="Times New Roman" panose="02020603050405020304" pitchFamily="18" charset="0"/>
                <a:ea typeface="굴림" pitchFamily="34" charset="-127"/>
              </a:defRPr>
            </a:lvl1pPr>
            <a:lvl2pPr marL="742950" indent="-285750" eaLnBrk="0" hangingPunct="0">
              <a:defRPr kumimoji="1" sz="2400">
                <a:solidFill>
                  <a:schemeClr val="tx1"/>
                </a:solidFill>
                <a:latin typeface="Times New Roman" panose="02020603050405020304" pitchFamily="18" charset="0"/>
                <a:ea typeface="굴림" pitchFamily="34" charset="-127"/>
              </a:defRPr>
            </a:lvl2pPr>
            <a:lvl3pPr marL="1143000" indent="-228600" eaLnBrk="0" hangingPunct="0">
              <a:defRPr kumimoji="1" sz="2400">
                <a:solidFill>
                  <a:schemeClr val="tx1"/>
                </a:solidFill>
                <a:latin typeface="Times New Roman" panose="02020603050405020304" pitchFamily="18" charset="0"/>
                <a:ea typeface="굴림" pitchFamily="34" charset="-127"/>
              </a:defRPr>
            </a:lvl3pPr>
            <a:lvl4pPr marL="1600200" indent="-228600" eaLnBrk="0" hangingPunct="0">
              <a:defRPr kumimoji="1" sz="2400">
                <a:solidFill>
                  <a:schemeClr val="tx1"/>
                </a:solidFill>
                <a:latin typeface="Times New Roman" panose="02020603050405020304" pitchFamily="18" charset="0"/>
                <a:ea typeface="굴림" pitchFamily="34" charset="-127"/>
              </a:defRPr>
            </a:lvl4pPr>
            <a:lvl5pPr marL="2057400" indent="-228600" eaLnBrk="0" hangingPunct="0">
              <a:defRPr kumimoji="1" sz="2400">
                <a:solidFill>
                  <a:schemeClr val="tx1"/>
                </a:solidFill>
                <a:latin typeface="Times New Roman" panose="02020603050405020304" pitchFamily="18" charset="0"/>
                <a:ea typeface="굴림" pitchFamily="34" charset="-127"/>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9pPr>
          </a:lstStyle>
          <a:p>
            <a:pPr eaLnBrk="1" hangingPunct="1"/>
            <a:r>
              <a:rPr lang="en-US" altLang="zh-CN" sz="2800" b="1" dirty="0">
                <a:solidFill>
                  <a:srgbClr val="FF0000"/>
                </a:solidFill>
                <a:ea typeface="宋体" panose="02010600030101010101" pitchFamily="2" charset="-122"/>
                <a:cs typeface="Times New Roman" panose="02020603050405020304" pitchFamily="18" charset="0"/>
              </a:rPr>
              <a:t>*</a:t>
            </a:r>
            <a:r>
              <a:rPr lang="en-US" altLang="zh-CN" sz="2800" b="1" dirty="0" smtClean="0">
                <a:solidFill>
                  <a:srgbClr val="FF0000"/>
                </a:solidFill>
                <a:ea typeface="宋体" panose="02010600030101010101" pitchFamily="2" charset="-122"/>
                <a:cs typeface="Times New Roman" panose="02020603050405020304" pitchFamily="18" charset="0"/>
              </a:rPr>
              <a:t>18.2.3  </a:t>
            </a:r>
            <a:r>
              <a:rPr kumimoji="0" lang="en-US" altLang="zh-CN" sz="2800" b="1" dirty="0">
                <a:solidFill>
                  <a:srgbClr val="FF0000"/>
                </a:solidFill>
                <a:ea typeface="宋体" panose="02010600030101010101" pitchFamily="2" charset="-122"/>
                <a:cs typeface="Times New Roman" panose="02020603050405020304" pitchFamily="18" charset="0"/>
              </a:rPr>
              <a:t>π</a:t>
            </a:r>
            <a:r>
              <a:rPr kumimoji="0" lang="zh-CN" altLang="en-US" sz="2800" b="1" dirty="0">
                <a:solidFill>
                  <a:srgbClr val="FF0000"/>
                </a:solidFill>
                <a:ea typeface="宋体" panose="02010600030101010101" pitchFamily="2" charset="-122"/>
                <a:cs typeface="Times New Roman" panose="02020603050405020304" pitchFamily="18" charset="0"/>
              </a:rPr>
              <a:t>滤波电路</a:t>
            </a:r>
          </a:p>
        </p:txBody>
      </p:sp>
      <p:sp>
        <p:nvSpPr>
          <p:cNvPr id="3" name="Text Box 11"/>
          <p:cNvSpPr txBox="1">
            <a:spLocks noChangeArrowheads="1"/>
          </p:cNvSpPr>
          <p:nvPr/>
        </p:nvSpPr>
        <p:spPr bwMode="auto">
          <a:xfrm>
            <a:off x="250825" y="1291432"/>
            <a:ext cx="85693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      为了得到更好的滤波效果，经常使用型滤波电路 。一种为</a:t>
            </a:r>
            <a:r>
              <a:rPr kumimoji="0" lang="en-US" altLang="zh-CN" sz="2400" b="1" i="1" dirty="0">
                <a:latin typeface="Times New Roman" panose="02020603050405020304" pitchFamily="18" charset="0"/>
                <a:cs typeface="Times New Roman" panose="02020603050405020304" pitchFamily="18" charset="0"/>
              </a:rPr>
              <a:t>π</a:t>
            </a:r>
            <a:r>
              <a:rPr kumimoji="0" lang="zh-CN" altLang="en-US" sz="2400" b="1" dirty="0">
                <a:latin typeface="Times New Roman" panose="02020603050405020304" pitchFamily="18" charset="0"/>
                <a:cs typeface="Times New Roman" panose="02020603050405020304" pitchFamily="18" charset="0"/>
              </a:rPr>
              <a:t>型</a:t>
            </a:r>
            <a:r>
              <a:rPr kumimoji="0" lang="en-US" altLang="zh-CN" sz="2400" b="1" i="1" dirty="0">
                <a:latin typeface="Times New Roman" panose="02020603050405020304" pitchFamily="18" charset="0"/>
                <a:cs typeface="Times New Roman" panose="02020603050405020304" pitchFamily="18" charset="0"/>
              </a:rPr>
              <a:t>LC</a:t>
            </a:r>
            <a:r>
              <a:rPr kumimoji="0" lang="zh-CN" altLang="en-US" sz="2400" b="1" dirty="0">
                <a:latin typeface="Times New Roman" panose="02020603050405020304" pitchFamily="18" charset="0"/>
                <a:cs typeface="Times New Roman" panose="02020603050405020304" pitchFamily="18" charset="0"/>
              </a:rPr>
              <a:t>滤波电路，另一种</a:t>
            </a:r>
            <a:r>
              <a:rPr lang="zh-CN" altLang="en-US" sz="2400" b="1" dirty="0">
                <a:latin typeface="Times New Roman" panose="02020603050405020304" pitchFamily="18" charset="0"/>
                <a:cs typeface="Times New Roman" panose="02020603050405020304" pitchFamily="18" charset="0"/>
              </a:rPr>
              <a:t>为</a:t>
            </a:r>
            <a:r>
              <a:rPr kumimoji="0" lang="en-US" altLang="zh-CN" sz="2400" b="1" dirty="0">
                <a:latin typeface="Times New Roman" panose="02020603050405020304" pitchFamily="18" charset="0"/>
                <a:cs typeface="Times New Roman" panose="02020603050405020304" pitchFamily="18" charset="0"/>
              </a:rPr>
              <a:t>π</a:t>
            </a:r>
            <a:r>
              <a:rPr kumimoji="0" lang="zh-CN" altLang="en-US" sz="2400" b="1" dirty="0">
                <a:latin typeface="Times New Roman" panose="02020603050405020304" pitchFamily="18" charset="0"/>
                <a:cs typeface="Times New Roman" panose="02020603050405020304" pitchFamily="18" charset="0"/>
              </a:rPr>
              <a:t>型</a:t>
            </a:r>
            <a:r>
              <a:rPr kumimoji="0" lang="en-US" altLang="zh-CN" sz="2400" b="1" i="1" dirty="0">
                <a:latin typeface="Times New Roman" panose="02020603050405020304" pitchFamily="18" charset="0"/>
                <a:cs typeface="Times New Roman" panose="02020603050405020304" pitchFamily="18" charset="0"/>
              </a:rPr>
              <a:t>RC</a:t>
            </a:r>
            <a:r>
              <a:rPr kumimoji="0" lang="zh-CN" altLang="en-US" sz="2400" b="1" dirty="0">
                <a:latin typeface="Times New Roman" panose="02020603050405020304" pitchFamily="18" charset="0"/>
                <a:cs typeface="Times New Roman" panose="02020603050405020304" pitchFamily="18" charset="0"/>
              </a:rPr>
              <a:t>滤波电路。</a:t>
            </a:r>
          </a:p>
        </p:txBody>
      </p:sp>
      <p:graphicFrame>
        <p:nvGraphicFramePr>
          <p:cNvPr id="5" name="Object 12"/>
          <p:cNvGraphicFramePr>
            <a:graphicFrameLocks noChangeAspect="1"/>
          </p:cNvGraphicFramePr>
          <p:nvPr>
            <p:extLst/>
          </p:nvPr>
        </p:nvGraphicFramePr>
        <p:xfrm>
          <a:off x="2484437" y="1983523"/>
          <a:ext cx="4464050" cy="1882775"/>
        </p:xfrm>
        <a:graphic>
          <a:graphicData uri="http://schemas.openxmlformats.org/presentationml/2006/ole">
            <mc:AlternateContent xmlns:mc="http://schemas.openxmlformats.org/markup-compatibility/2006">
              <mc:Choice xmlns:v="urn:schemas-microsoft-com:vml" Requires="v">
                <p:oleObj spid="_x0000_s15368" name="Visio" r:id="rId3" imgW="5515262" imgH="1103279" progId="Visio.Drawing.11">
                  <p:embed/>
                </p:oleObj>
              </mc:Choice>
              <mc:Fallback>
                <p:oleObj name="Visio" r:id="rId3" imgW="5515262" imgH="110327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2438"/>
                      <a:stretch>
                        <a:fillRect/>
                      </a:stretch>
                    </p:blipFill>
                    <p:spPr bwMode="auto">
                      <a:xfrm>
                        <a:off x="2484437" y="1983523"/>
                        <a:ext cx="4464050" cy="188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4"/>
          <p:cNvGraphicFramePr>
            <a:graphicFrameLocks noChangeAspect="1"/>
          </p:cNvGraphicFramePr>
          <p:nvPr>
            <p:extLst/>
          </p:nvPr>
        </p:nvGraphicFramePr>
        <p:xfrm>
          <a:off x="2484438" y="4215686"/>
          <a:ext cx="4391025" cy="1863725"/>
        </p:xfrm>
        <a:graphic>
          <a:graphicData uri="http://schemas.openxmlformats.org/presentationml/2006/ole">
            <mc:AlternateContent xmlns:mc="http://schemas.openxmlformats.org/markup-compatibility/2006">
              <mc:Choice xmlns:v="urn:schemas-microsoft-com:vml" Requires="v">
                <p:oleObj spid="_x0000_s15369" name="Visio" r:id="rId5" imgW="5515262" imgH="1103279" progId="Visio.Drawing.11">
                  <p:embed/>
                </p:oleObj>
              </mc:Choice>
              <mc:Fallback>
                <p:oleObj name="Visio" r:id="rId5" imgW="5515262" imgH="110327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2693"/>
                      <a:stretch>
                        <a:fillRect/>
                      </a:stretch>
                    </p:blipFill>
                    <p:spPr bwMode="auto">
                      <a:xfrm>
                        <a:off x="2484438" y="4215686"/>
                        <a:ext cx="4391025" cy="186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18"/>
          <p:cNvSpPr>
            <a:spLocks noChangeArrowheads="1"/>
          </p:cNvSpPr>
          <p:nvPr/>
        </p:nvSpPr>
        <p:spPr bwMode="auto">
          <a:xfrm>
            <a:off x="3276599" y="3983068"/>
            <a:ext cx="287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kumimoji="0" lang="en-US" altLang="zh-CN" sz="2400" b="1" i="1" dirty="0">
                <a:solidFill>
                  <a:srgbClr val="7030A0"/>
                </a:solidFill>
                <a:latin typeface="Times New Roman" panose="02020603050405020304" pitchFamily="18" charset="0"/>
                <a:cs typeface="Times New Roman" panose="02020603050405020304" pitchFamily="18" charset="0"/>
              </a:rPr>
              <a:t>π</a:t>
            </a:r>
            <a:r>
              <a:rPr lang="zh-CN" altLang="en-US" sz="2400" b="1" dirty="0">
                <a:solidFill>
                  <a:srgbClr val="7030A0"/>
                </a:solidFill>
                <a:latin typeface="Times New Roman" panose="02020603050405020304" pitchFamily="18" charset="0"/>
                <a:cs typeface="Times New Roman" panose="02020603050405020304" pitchFamily="18" charset="0"/>
              </a:rPr>
              <a:t>型</a:t>
            </a:r>
            <a:r>
              <a:rPr lang="en-US" altLang="zh-CN" sz="2400" b="1" i="1" dirty="0">
                <a:solidFill>
                  <a:srgbClr val="7030A0"/>
                </a:solidFill>
                <a:latin typeface="Times New Roman" panose="02020603050405020304" pitchFamily="18" charset="0"/>
                <a:cs typeface="Times New Roman" panose="02020603050405020304" pitchFamily="18" charset="0"/>
              </a:rPr>
              <a:t>LC</a:t>
            </a:r>
            <a:r>
              <a:rPr lang="zh-CN" altLang="en-US" sz="2400" b="1" dirty="0">
                <a:solidFill>
                  <a:srgbClr val="7030A0"/>
                </a:solidFill>
                <a:latin typeface="Times New Roman" panose="02020603050405020304" pitchFamily="18" charset="0"/>
                <a:cs typeface="Times New Roman" panose="02020603050405020304" pitchFamily="18" charset="0"/>
              </a:rPr>
              <a:t>滤波电路 </a:t>
            </a:r>
          </a:p>
        </p:txBody>
      </p:sp>
      <p:sp>
        <p:nvSpPr>
          <p:cNvPr id="8" name="Rectangle 19"/>
          <p:cNvSpPr>
            <a:spLocks noChangeArrowheads="1"/>
          </p:cNvSpPr>
          <p:nvPr/>
        </p:nvSpPr>
        <p:spPr bwMode="auto">
          <a:xfrm>
            <a:off x="3348038" y="6165850"/>
            <a:ext cx="287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kumimoji="0" lang="en-US" altLang="zh-CN" sz="2400" b="1" i="1" dirty="0">
                <a:solidFill>
                  <a:srgbClr val="7030A0"/>
                </a:solidFill>
                <a:latin typeface="Times New Roman" panose="02020603050405020304" pitchFamily="18" charset="0"/>
                <a:cs typeface="Times New Roman" panose="02020603050405020304" pitchFamily="18" charset="0"/>
              </a:rPr>
              <a:t>π</a:t>
            </a:r>
            <a:r>
              <a:rPr lang="zh-CN" altLang="en-US" sz="2400" b="1" dirty="0">
                <a:solidFill>
                  <a:srgbClr val="7030A0"/>
                </a:solidFill>
                <a:latin typeface="Times New Roman" panose="02020603050405020304" pitchFamily="18" charset="0"/>
                <a:cs typeface="Times New Roman" panose="02020603050405020304" pitchFamily="18" charset="0"/>
              </a:rPr>
              <a:t>型</a:t>
            </a:r>
            <a:r>
              <a:rPr lang="en-US" altLang="zh-CN" sz="2400" b="1" i="1" dirty="0">
                <a:solidFill>
                  <a:srgbClr val="7030A0"/>
                </a:solidFill>
                <a:latin typeface="Times New Roman" panose="02020603050405020304" pitchFamily="18" charset="0"/>
                <a:cs typeface="Times New Roman" panose="02020603050405020304" pitchFamily="18" charset="0"/>
              </a:rPr>
              <a:t>RC</a:t>
            </a:r>
            <a:r>
              <a:rPr lang="zh-CN" altLang="en-US" sz="2400" b="1" dirty="0">
                <a:solidFill>
                  <a:srgbClr val="7030A0"/>
                </a:solidFill>
                <a:latin typeface="Times New Roman" panose="02020603050405020304" pitchFamily="18" charset="0"/>
                <a:cs typeface="Times New Roman" panose="02020603050405020304" pitchFamily="18" charset="0"/>
              </a:rPr>
              <a:t>滤波电路 </a:t>
            </a:r>
          </a:p>
        </p:txBody>
      </p:sp>
    </p:spTree>
    <p:extLst>
      <p:ext uri="{BB962C8B-B14F-4D97-AF65-F5344CB8AC3E}">
        <p14:creationId xmlns:p14="http://schemas.microsoft.com/office/powerpoint/2010/main" val="33161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1000"/>
                                        <p:tgtEl>
                                          <p:spTgt spid="5"/>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1000"/>
                                        <p:tgtEl>
                                          <p:spTgt spid="6"/>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50825" y="584995"/>
            <a:ext cx="6048375" cy="519112"/>
          </a:xfrm>
          <a:prstGeom prst="rect">
            <a:avLst/>
          </a:prstGeom>
          <a:noFill/>
          <a:ln>
            <a:noFill/>
          </a:ln>
        </p:spPr>
        <p:txBody>
          <a:bodyPr anchor="ctr">
            <a:spAutoFit/>
          </a:bodyPr>
          <a:lstStyle>
            <a:lvl1pPr eaLnBrk="0" hangingPunct="0">
              <a:defRPr kumimoji="1" sz="2400">
                <a:solidFill>
                  <a:schemeClr val="tx1"/>
                </a:solidFill>
                <a:latin typeface="Times New Roman" panose="02020603050405020304" pitchFamily="18" charset="0"/>
                <a:ea typeface="굴림" pitchFamily="34" charset="-127"/>
              </a:defRPr>
            </a:lvl1pPr>
            <a:lvl2pPr marL="742950" indent="-285750" eaLnBrk="0" hangingPunct="0">
              <a:defRPr kumimoji="1" sz="2400">
                <a:solidFill>
                  <a:schemeClr val="tx1"/>
                </a:solidFill>
                <a:latin typeface="Times New Roman" panose="02020603050405020304" pitchFamily="18" charset="0"/>
                <a:ea typeface="굴림" pitchFamily="34" charset="-127"/>
              </a:defRPr>
            </a:lvl2pPr>
            <a:lvl3pPr marL="1143000" indent="-228600" eaLnBrk="0" hangingPunct="0">
              <a:defRPr kumimoji="1" sz="2400">
                <a:solidFill>
                  <a:schemeClr val="tx1"/>
                </a:solidFill>
                <a:latin typeface="Times New Roman" panose="02020603050405020304" pitchFamily="18" charset="0"/>
                <a:ea typeface="굴림" pitchFamily="34" charset="-127"/>
              </a:defRPr>
            </a:lvl3pPr>
            <a:lvl4pPr marL="1600200" indent="-228600" eaLnBrk="0" hangingPunct="0">
              <a:defRPr kumimoji="1" sz="2400">
                <a:solidFill>
                  <a:schemeClr val="tx1"/>
                </a:solidFill>
                <a:latin typeface="Times New Roman" panose="02020603050405020304" pitchFamily="18" charset="0"/>
                <a:ea typeface="굴림" pitchFamily="34" charset="-127"/>
              </a:defRPr>
            </a:lvl4pPr>
            <a:lvl5pPr marL="2057400" indent="-228600" eaLnBrk="0" hangingPunct="0">
              <a:defRPr kumimoji="1" sz="2400">
                <a:solidFill>
                  <a:schemeClr val="tx1"/>
                </a:solidFill>
                <a:latin typeface="Times New Roman" panose="02020603050405020304" pitchFamily="18" charset="0"/>
                <a:ea typeface="굴림" pitchFamily="34" charset="-127"/>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9pPr>
          </a:lstStyle>
          <a:p>
            <a:pPr eaLnBrk="1" hangingPunct="1"/>
            <a:r>
              <a:rPr lang="en-US" altLang="zh-CN" sz="2800" b="1" dirty="0">
                <a:solidFill>
                  <a:srgbClr val="FF0000"/>
                </a:solidFill>
                <a:ea typeface="宋体" panose="02010600030101010101" pitchFamily="2" charset="-122"/>
                <a:cs typeface="Times New Roman" panose="02020603050405020304" pitchFamily="18" charset="0"/>
              </a:rPr>
              <a:t>*</a:t>
            </a:r>
            <a:r>
              <a:rPr lang="en-US" altLang="zh-CN" sz="2800" b="1" dirty="0" smtClean="0">
                <a:solidFill>
                  <a:srgbClr val="FF0000"/>
                </a:solidFill>
                <a:ea typeface="宋体" panose="02010600030101010101" pitchFamily="2" charset="-122"/>
                <a:cs typeface="Times New Roman" panose="02020603050405020304" pitchFamily="18" charset="0"/>
              </a:rPr>
              <a:t>18.2.4  </a:t>
            </a:r>
            <a:r>
              <a:rPr kumimoji="0" lang="zh-CN" altLang="en-US" sz="2800" b="1" dirty="0">
                <a:solidFill>
                  <a:srgbClr val="FF0000"/>
                </a:solidFill>
                <a:ea typeface="宋体" panose="02010600030101010101" pitchFamily="2" charset="-122"/>
                <a:cs typeface="Times New Roman" panose="02020603050405020304" pitchFamily="18" charset="0"/>
              </a:rPr>
              <a:t>各种滤波电路的比较</a:t>
            </a:r>
          </a:p>
        </p:txBody>
      </p:sp>
      <p:sp>
        <p:nvSpPr>
          <p:cNvPr id="3" name="Text Box 34"/>
          <p:cNvSpPr txBox="1">
            <a:spLocks noChangeArrowheads="1"/>
          </p:cNvSpPr>
          <p:nvPr/>
        </p:nvSpPr>
        <p:spPr bwMode="auto">
          <a:xfrm>
            <a:off x="468313" y="4797425"/>
            <a:ext cx="83899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anose="02020603050405020304" pitchFamily="18" charset="0"/>
                <a:cs typeface="Times New Roman" panose="02020603050405020304" pitchFamily="18" charset="0"/>
              </a:rPr>
              <a:t>        构成滤波电路的电容及电感应足够大，</a:t>
            </a:r>
            <a:r>
              <a:rPr lang="en-US" altLang="zh-CN" sz="2400" b="1" i="1">
                <a:latin typeface="Times New Roman" panose="02020603050405020304" pitchFamily="18" charset="0"/>
                <a:cs typeface="Times New Roman" panose="02020603050405020304" pitchFamily="18" charset="0"/>
              </a:rPr>
              <a:t>θ</a:t>
            </a:r>
            <a:r>
              <a:rPr lang="zh-CN" altLang="en-US" sz="2400" b="1">
                <a:latin typeface="Times New Roman" panose="02020603050405020304" pitchFamily="18" charset="0"/>
                <a:cs typeface="Times New Roman" panose="02020603050405020304" pitchFamily="18" charset="0"/>
              </a:rPr>
              <a:t>为二极管的导通角，</a:t>
            </a:r>
            <a:r>
              <a:rPr lang="en-US" altLang="zh-CN" sz="2400" b="1" i="1">
                <a:latin typeface="Times New Roman" panose="02020603050405020304" pitchFamily="18" charset="0"/>
                <a:cs typeface="Times New Roman" panose="02020603050405020304" pitchFamily="18" charset="0"/>
              </a:rPr>
              <a:t>θ</a:t>
            </a:r>
            <a:r>
              <a:rPr lang="zh-CN" altLang="en-US" sz="2400" b="1">
                <a:latin typeface="Times New Roman" panose="02020603050405020304" pitchFamily="18" charset="0"/>
                <a:cs typeface="Times New Roman" panose="02020603050405020304" pitchFamily="18" charset="0"/>
              </a:rPr>
              <a:t>角小，整流管的冲击电流大；</a:t>
            </a:r>
            <a:r>
              <a:rPr lang="en-US" altLang="zh-CN" sz="2400" b="1" i="1">
                <a:latin typeface="Times New Roman" panose="02020603050405020304" pitchFamily="18" charset="0"/>
                <a:cs typeface="Times New Roman" panose="02020603050405020304" pitchFamily="18" charset="0"/>
              </a:rPr>
              <a:t>θ</a:t>
            </a:r>
            <a:r>
              <a:rPr lang="zh-CN" altLang="en-US" sz="2400" b="1">
                <a:latin typeface="Times New Roman" panose="02020603050405020304" pitchFamily="18" charset="0"/>
                <a:cs typeface="Times New Roman" panose="02020603050405020304" pitchFamily="18" charset="0"/>
              </a:rPr>
              <a:t>角大，整流管的冲击电流小。 </a:t>
            </a:r>
          </a:p>
        </p:txBody>
      </p:sp>
      <p:graphicFrame>
        <p:nvGraphicFramePr>
          <p:cNvPr id="5" name="Object 35"/>
          <p:cNvGraphicFramePr>
            <a:graphicFrameLocks noChangeAspect="1"/>
          </p:cNvGraphicFramePr>
          <p:nvPr>
            <p:extLst/>
          </p:nvPr>
        </p:nvGraphicFramePr>
        <p:xfrm>
          <a:off x="1187450" y="1363941"/>
          <a:ext cx="7200900" cy="2333625"/>
        </p:xfrm>
        <a:graphic>
          <a:graphicData uri="http://schemas.openxmlformats.org/presentationml/2006/ole">
            <mc:AlternateContent xmlns:mc="http://schemas.openxmlformats.org/markup-compatibility/2006">
              <mc:Choice xmlns:v="urn:schemas-microsoft-com:vml" Requires="v">
                <p:oleObj spid="_x0000_s16389" name="Visio" r:id="rId3" imgW="4333342" imgH="1442197" progId="Visio.Drawing.11">
                  <p:embed/>
                </p:oleObj>
              </mc:Choice>
              <mc:Fallback>
                <p:oleObj name="Visio" r:id="rId3" imgW="4333342" imgH="144219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9096" b="11354"/>
                      <a:stretch>
                        <a:fillRect/>
                      </a:stretch>
                    </p:blipFill>
                    <p:spPr bwMode="auto">
                      <a:xfrm>
                        <a:off x="1187450" y="1363941"/>
                        <a:ext cx="7200900" cy="233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7"/>
          <p:cNvSpPr>
            <a:spLocks noChangeArrowheads="1"/>
          </p:cNvSpPr>
          <p:nvPr/>
        </p:nvSpPr>
        <p:spPr bwMode="auto">
          <a:xfrm>
            <a:off x="468313" y="4176202"/>
            <a:ext cx="18716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b="1">
                <a:solidFill>
                  <a:srgbClr val="FF0000"/>
                </a:solidFill>
                <a:latin typeface="Times New Roman" panose="02020603050405020304" pitchFamily="18" charset="0"/>
                <a:cs typeface="Times New Roman" panose="02020603050405020304" pitchFamily="18" charset="0"/>
              </a:rPr>
              <a:t>注意：</a:t>
            </a:r>
          </a:p>
        </p:txBody>
      </p:sp>
    </p:spTree>
    <p:extLst>
      <p:ext uri="{BB962C8B-B14F-4D97-AF65-F5344CB8AC3E}">
        <p14:creationId xmlns:p14="http://schemas.microsoft.com/office/powerpoint/2010/main" val="256982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2"/>
          <p:cNvSpPr txBox="1">
            <a:spLocks noChangeArrowheads="1"/>
          </p:cNvSpPr>
          <p:nvPr/>
        </p:nvSpPr>
        <p:spPr bwMode="auto">
          <a:xfrm>
            <a:off x="1600200" y="822325"/>
            <a:ext cx="6427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CC0000"/>
                </a:solidFill>
              </a:rPr>
              <a:t>截止二极管上的最高反向电压</a:t>
            </a:r>
            <a:r>
              <a:rPr lang="en-US" altLang="zh-CN" sz="2800" b="1" i="1">
                <a:solidFill>
                  <a:srgbClr val="CC0000"/>
                </a:solidFill>
              </a:rPr>
              <a:t>U</a:t>
            </a:r>
            <a:r>
              <a:rPr lang="en-US" altLang="zh-CN" sz="2800" b="1" baseline="-25000">
                <a:solidFill>
                  <a:srgbClr val="CC0000"/>
                </a:solidFill>
              </a:rPr>
              <a:t>DRM</a:t>
            </a:r>
          </a:p>
        </p:txBody>
      </p:sp>
      <p:pic>
        <p:nvPicPr>
          <p:cNvPr id="11" name="Picture 31" descr="C:\Users\Administrator\Desktop\图片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449388"/>
            <a:ext cx="7070725"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1705" y="3350298"/>
            <a:ext cx="2624923" cy="3634066"/>
          </a:xfrm>
          <a:prstGeom prst="rect">
            <a:avLst/>
          </a:prstGeom>
        </p:spPr>
      </p:pic>
      <p:sp>
        <p:nvSpPr>
          <p:cNvPr id="3" name="左弧形箭头 2"/>
          <p:cNvSpPr/>
          <p:nvPr/>
        </p:nvSpPr>
        <p:spPr>
          <a:xfrm>
            <a:off x="564776" y="3325906"/>
            <a:ext cx="779929" cy="1712259"/>
          </a:xfrm>
          <a:prstGeom prst="curvedRightArrow">
            <a:avLst/>
          </a:prstGeom>
          <a:solidFill>
            <a:schemeClr val="accent6">
              <a:lumMod val="20000"/>
              <a:lumOff val="8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45788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bwMode="auto">
          <a:xfrm>
            <a:off x="357188" y="492126"/>
            <a:ext cx="1295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2800" b="1" dirty="0" smtClean="0">
                <a:solidFill>
                  <a:srgbClr val="CC0000"/>
                </a:solidFill>
                <a:latin typeface="Times New Roman" panose="02020603050405020304" pitchFamily="18" charset="0"/>
                <a:cs typeface="Times New Roman" panose="02020603050405020304" pitchFamily="18" charset="0"/>
              </a:rPr>
              <a:t>例</a:t>
            </a:r>
            <a:r>
              <a:rPr lang="en-US" altLang="zh-CN" sz="2800" b="1" dirty="0" smtClean="0">
                <a:solidFill>
                  <a:srgbClr val="CC0000"/>
                </a:solidFill>
                <a:latin typeface="Times New Roman" panose="02020603050405020304" pitchFamily="18" charset="0"/>
                <a:cs typeface="Times New Roman" panose="02020603050405020304" pitchFamily="18" charset="0"/>
              </a:rPr>
              <a:t>3</a:t>
            </a:r>
            <a:r>
              <a:rPr lang="zh-CN" altLang="en-US" sz="2800" b="1" dirty="0" smtClean="0">
                <a:solidFill>
                  <a:srgbClr val="CC0000"/>
                </a:solidFill>
                <a:latin typeface="Times New Roman" panose="02020603050405020304" pitchFamily="18" charset="0"/>
                <a:cs typeface="Times New Roman" panose="02020603050405020304" pitchFamily="18" charset="0"/>
              </a:rPr>
              <a:t>：</a:t>
            </a:r>
          </a:p>
        </p:txBody>
      </p:sp>
      <p:sp>
        <p:nvSpPr>
          <p:cNvPr id="32771" name="Rectangle 3"/>
          <p:cNvSpPr>
            <a:spLocks noChangeArrowheads="1"/>
          </p:cNvSpPr>
          <p:nvPr/>
        </p:nvSpPr>
        <p:spPr bwMode="auto">
          <a:xfrm>
            <a:off x="357188" y="477839"/>
            <a:ext cx="8305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
              </a:spcBef>
            </a:pPr>
            <a:r>
              <a:rPr lang="en-US" altLang="zh-CN" sz="2800" b="1" dirty="0">
                <a:cs typeface="Times New Roman" panose="02020603050405020304" pitchFamily="18" charset="0"/>
              </a:rPr>
              <a:t>           </a:t>
            </a:r>
            <a:r>
              <a:rPr lang="zh-CN" altLang="en-US" sz="2800" b="1" dirty="0">
                <a:cs typeface="Times New Roman" panose="02020603050405020304" pitchFamily="18" charset="0"/>
              </a:rPr>
              <a:t>有一单相桥式整流滤波电路，已知交流电源频率 </a:t>
            </a:r>
            <a:r>
              <a:rPr lang="en-US" altLang="zh-CN" sz="2800" b="1" i="1" dirty="0">
                <a:cs typeface="Times New Roman" panose="02020603050405020304" pitchFamily="18" charset="0"/>
              </a:rPr>
              <a:t>f </a:t>
            </a:r>
            <a:r>
              <a:rPr lang="en-US" altLang="zh-CN" sz="2800" b="1" dirty="0">
                <a:cs typeface="Times New Roman" panose="02020603050405020304" pitchFamily="18" charset="0"/>
              </a:rPr>
              <a:t>= 50Hz</a:t>
            </a:r>
            <a:r>
              <a:rPr lang="zh-CN" altLang="en-US" sz="2800" b="1" dirty="0">
                <a:cs typeface="Times New Roman" panose="02020603050405020304" pitchFamily="18" charset="0"/>
              </a:rPr>
              <a:t>，负载电阻 </a:t>
            </a:r>
            <a:r>
              <a:rPr lang="en-US" altLang="zh-CN" sz="2800" b="1" i="1" dirty="0">
                <a:cs typeface="Times New Roman" panose="02020603050405020304" pitchFamily="18" charset="0"/>
              </a:rPr>
              <a:t>R</a:t>
            </a:r>
            <a:r>
              <a:rPr lang="en-US" altLang="zh-CN" sz="2800" b="1" baseline="-25000" dirty="0">
                <a:cs typeface="Times New Roman" panose="02020603050405020304" pitchFamily="18" charset="0"/>
              </a:rPr>
              <a:t>L</a:t>
            </a:r>
            <a:r>
              <a:rPr lang="en-US" altLang="zh-CN" sz="2800" b="1" dirty="0">
                <a:cs typeface="Times New Roman" panose="02020603050405020304" pitchFamily="18" charset="0"/>
              </a:rPr>
              <a:t> = 200</a:t>
            </a:r>
            <a:r>
              <a:rPr lang="en-US" altLang="zh-CN" sz="2800" b="1" dirty="0">
                <a:cs typeface="Times New Roman" panose="02020603050405020304" pitchFamily="18" charset="0"/>
                <a:sym typeface="Symbol" panose="05050102010706020507" pitchFamily="18" charset="2"/>
              </a:rPr>
              <a:t></a:t>
            </a:r>
            <a:r>
              <a:rPr lang="zh-CN" altLang="en-US" sz="2800" b="1" dirty="0">
                <a:cs typeface="Times New Roman" panose="02020603050405020304" pitchFamily="18" charset="0"/>
                <a:sym typeface="Symbol" panose="05050102010706020507" pitchFamily="18" charset="2"/>
              </a:rPr>
              <a:t>，要求直流输出电压</a:t>
            </a:r>
            <a:r>
              <a:rPr lang="en-US" altLang="zh-CN" sz="2800" b="1" i="1" dirty="0" err="1">
                <a:cs typeface="Times New Roman" panose="02020603050405020304" pitchFamily="18" charset="0"/>
                <a:sym typeface="Symbol" panose="05050102010706020507" pitchFamily="18" charset="2"/>
              </a:rPr>
              <a:t>U</a:t>
            </a:r>
            <a:r>
              <a:rPr lang="en-US" altLang="zh-CN" sz="2800" b="1" baseline="-25000" dirty="0" err="1">
                <a:cs typeface="Times New Roman" panose="02020603050405020304" pitchFamily="18" charset="0"/>
                <a:sym typeface="Symbol" panose="05050102010706020507" pitchFamily="18" charset="2"/>
              </a:rPr>
              <a:t>o</a:t>
            </a:r>
            <a:r>
              <a:rPr lang="en-US" altLang="zh-CN" sz="2800" b="1" dirty="0">
                <a:cs typeface="Times New Roman" panose="02020603050405020304" pitchFamily="18" charset="0"/>
                <a:sym typeface="Symbol" panose="05050102010706020507" pitchFamily="18" charset="2"/>
              </a:rPr>
              <a:t>=30V</a:t>
            </a:r>
            <a:r>
              <a:rPr lang="zh-CN" altLang="en-US" sz="2800" b="1" dirty="0">
                <a:cs typeface="Times New Roman" panose="02020603050405020304" pitchFamily="18" charset="0"/>
                <a:sym typeface="Symbol" panose="05050102010706020507" pitchFamily="18" charset="2"/>
              </a:rPr>
              <a:t>，选择整流二极管及滤波电容器。</a:t>
            </a:r>
            <a:endParaRPr lang="zh-CN" altLang="en-US" sz="2800" b="1" dirty="0">
              <a:cs typeface="Times New Roman" panose="02020603050405020304" pitchFamily="18" charset="0"/>
            </a:endParaRPr>
          </a:p>
        </p:txBody>
      </p:sp>
      <p:sp>
        <p:nvSpPr>
          <p:cNvPr id="67588" name="Text Box 4"/>
          <p:cNvSpPr txBox="1">
            <a:spLocks noChangeArrowheads="1"/>
          </p:cNvSpPr>
          <p:nvPr/>
        </p:nvSpPr>
        <p:spPr bwMode="auto">
          <a:xfrm>
            <a:off x="557479" y="2768512"/>
            <a:ext cx="3041650" cy="604837"/>
          </a:xfrm>
          <a:prstGeom prst="rect">
            <a:avLst/>
          </a:prstGeom>
          <a:noFill/>
          <a:ln w="9525">
            <a:noFill/>
            <a:miter lim="800000"/>
            <a:headEnd/>
            <a:tailEnd/>
          </a:ln>
          <a:effectLst/>
        </p:spPr>
        <p:txBody>
          <a:bodyPr wrap="none">
            <a:spAutoFit/>
          </a:bodyPr>
          <a:lstStyle/>
          <a:p>
            <a:pPr eaLnBrk="1" hangingPunct="1">
              <a:lnSpc>
                <a:spcPct val="120000"/>
              </a:lnSpc>
              <a:defRPr/>
            </a:pPr>
            <a:r>
              <a:rPr lang="zh-CN" altLang="en-US" sz="2800" b="1" dirty="0">
                <a:solidFill>
                  <a:srgbClr val="000099"/>
                </a:solidFill>
                <a:latin typeface="Times New Roman" panose="02020603050405020304" pitchFamily="18" charset="0"/>
                <a:cs typeface="Times New Roman" panose="02020603050405020304" pitchFamily="18" charset="0"/>
              </a:rPr>
              <a:t>流过二极管的电流</a:t>
            </a:r>
          </a:p>
        </p:txBody>
      </p:sp>
      <p:sp>
        <p:nvSpPr>
          <p:cNvPr id="67589" name="Text Box 5"/>
          <p:cNvSpPr txBox="1">
            <a:spLocks noChangeArrowheads="1"/>
          </p:cNvSpPr>
          <p:nvPr/>
        </p:nvSpPr>
        <p:spPr bwMode="auto">
          <a:xfrm>
            <a:off x="452808" y="4968240"/>
            <a:ext cx="4470400" cy="604837"/>
          </a:xfrm>
          <a:prstGeom prst="rect">
            <a:avLst/>
          </a:prstGeom>
          <a:noFill/>
          <a:ln w="9525">
            <a:noFill/>
            <a:miter lim="800000"/>
            <a:headEnd/>
            <a:tailEnd/>
          </a:ln>
          <a:effectLst/>
        </p:spPr>
        <p:txBody>
          <a:bodyPr wrap="none">
            <a:spAutoFit/>
          </a:bodyPr>
          <a:lstStyle/>
          <a:p>
            <a:pPr eaLnBrk="1" hangingPunct="1">
              <a:lnSpc>
                <a:spcPct val="120000"/>
              </a:lnSpc>
              <a:defRPr/>
            </a:pPr>
            <a:r>
              <a:rPr lang="zh-CN" altLang="en-US" sz="2800" b="1">
                <a:solidFill>
                  <a:srgbClr val="000099"/>
                </a:solidFill>
                <a:latin typeface="Times New Roman" panose="02020603050405020304" pitchFamily="18" charset="0"/>
                <a:cs typeface="Times New Roman" panose="02020603050405020304" pitchFamily="18" charset="0"/>
              </a:rPr>
              <a:t>二极管承受的最高反向电压</a:t>
            </a:r>
          </a:p>
        </p:txBody>
      </p:sp>
      <p:graphicFrame>
        <p:nvGraphicFramePr>
          <p:cNvPr id="67590" name="Object 6"/>
          <p:cNvGraphicFramePr>
            <a:graphicFrameLocks noChangeAspect="1"/>
          </p:cNvGraphicFramePr>
          <p:nvPr>
            <p:extLst/>
          </p:nvPr>
        </p:nvGraphicFramePr>
        <p:xfrm>
          <a:off x="738558" y="5476240"/>
          <a:ext cx="4262438" cy="641350"/>
        </p:xfrm>
        <a:graphic>
          <a:graphicData uri="http://schemas.openxmlformats.org/presentationml/2006/ole">
            <mc:AlternateContent xmlns:mc="http://schemas.openxmlformats.org/markup-compatibility/2006">
              <mc:Choice xmlns:v="urn:schemas-microsoft-com:vml" Requires="v">
                <p:oleObj spid="_x0000_s17419" name="公式" r:id="rId3" imgW="1859339" imgH="236010" progId="Equation.3">
                  <p:embed/>
                </p:oleObj>
              </mc:Choice>
              <mc:Fallback>
                <p:oleObj name="公式" r:id="rId3" imgW="1859339" imgH="23601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58" y="5476240"/>
                        <a:ext cx="426243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1" name="Text Box 7"/>
          <p:cNvSpPr txBox="1">
            <a:spLocks noChangeArrowheads="1"/>
          </p:cNvSpPr>
          <p:nvPr/>
        </p:nvSpPr>
        <p:spPr bwMode="auto">
          <a:xfrm>
            <a:off x="455983" y="4450715"/>
            <a:ext cx="4113213" cy="604837"/>
          </a:xfrm>
          <a:prstGeom prst="rect">
            <a:avLst/>
          </a:prstGeom>
          <a:noFill/>
          <a:ln w="9525">
            <a:noFill/>
            <a:miter lim="800000"/>
            <a:headEnd/>
            <a:tailEnd/>
          </a:ln>
          <a:effectLst/>
        </p:spPr>
        <p:txBody>
          <a:bodyPr wrap="none">
            <a:spAutoFit/>
          </a:bodyPr>
          <a:lstStyle/>
          <a:p>
            <a:pPr eaLnBrk="1" hangingPunct="1">
              <a:lnSpc>
                <a:spcPct val="120000"/>
              </a:lnSpc>
              <a:defRPr/>
            </a:pPr>
            <a:r>
              <a:rPr lang="zh-CN" altLang="en-US" sz="2800" b="1">
                <a:solidFill>
                  <a:srgbClr val="000099"/>
                </a:solidFill>
                <a:latin typeface="Times New Roman" panose="02020603050405020304" pitchFamily="18" charset="0"/>
                <a:cs typeface="Times New Roman" panose="02020603050405020304" pitchFamily="18" charset="0"/>
              </a:rPr>
              <a:t>变压器副边电压的有效值</a:t>
            </a:r>
          </a:p>
        </p:txBody>
      </p:sp>
      <p:graphicFrame>
        <p:nvGraphicFramePr>
          <p:cNvPr id="67592" name="Object 8"/>
          <p:cNvGraphicFramePr>
            <a:graphicFrameLocks noChangeAspect="1"/>
          </p:cNvGraphicFramePr>
          <p:nvPr>
            <p:extLst/>
          </p:nvPr>
        </p:nvGraphicFramePr>
        <p:xfrm>
          <a:off x="735383" y="3455352"/>
          <a:ext cx="6407150" cy="1103313"/>
        </p:xfrm>
        <a:graphic>
          <a:graphicData uri="http://schemas.openxmlformats.org/presentationml/2006/ole">
            <mc:AlternateContent xmlns:mc="http://schemas.openxmlformats.org/markup-compatibility/2006">
              <mc:Choice xmlns:v="urn:schemas-microsoft-com:vml" Requires="v">
                <p:oleObj spid="_x0000_s17420" name="公式" r:id="rId5" imgW="2865002" imgH="487627" progId="Equation.3">
                  <p:embed/>
                </p:oleObj>
              </mc:Choice>
              <mc:Fallback>
                <p:oleObj name="公式" r:id="rId5" imgW="2865002" imgH="48762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83" y="3455352"/>
                        <a:ext cx="6407150" cy="1103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36" name="Text Box 52"/>
          <p:cNvSpPr txBox="1">
            <a:spLocks noChangeArrowheads="1"/>
          </p:cNvSpPr>
          <p:nvPr/>
        </p:nvSpPr>
        <p:spPr bwMode="auto">
          <a:xfrm>
            <a:off x="301887" y="2047326"/>
            <a:ext cx="3879588" cy="559897"/>
          </a:xfrm>
          <a:prstGeom prst="rect">
            <a:avLst/>
          </a:prstGeom>
          <a:noFill/>
          <a:ln w="9525">
            <a:noFill/>
            <a:miter lim="800000"/>
            <a:headEnd/>
            <a:tailEnd/>
          </a:ln>
          <a:effectLst/>
        </p:spPr>
        <p:txBody>
          <a:bodyPr wrap="none">
            <a:spAutoFit/>
          </a:bodyPr>
          <a:lstStyle/>
          <a:p>
            <a:pPr eaLnBrk="1" hangingPunct="1">
              <a:lnSpc>
                <a:spcPct val="120000"/>
              </a:lnSpc>
              <a:defRPr/>
            </a:pPr>
            <a:r>
              <a:rPr lang="zh-CN" altLang="en-US" sz="2800" b="1" dirty="0">
                <a:solidFill>
                  <a:srgbClr val="FF0000"/>
                </a:solidFill>
                <a:latin typeface="Times New Roman" panose="02020603050405020304" pitchFamily="18" charset="0"/>
                <a:cs typeface="Times New Roman" panose="02020603050405020304" pitchFamily="18" charset="0"/>
              </a:rPr>
              <a:t>解：</a:t>
            </a:r>
            <a:r>
              <a:rPr lang="en-US" altLang="zh-CN" sz="2800" b="1" dirty="0">
                <a:solidFill>
                  <a:srgbClr val="004600"/>
                </a:solidFill>
                <a:latin typeface="Times New Roman" panose="02020603050405020304" pitchFamily="18" charset="0"/>
                <a:cs typeface="Times New Roman" panose="02020603050405020304" pitchFamily="18" charset="0"/>
              </a:rPr>
              <a:t>1.  </a:t>
            </a:r>
            <a:r>
              <a:rPr lang="zh-CN" altLang="en-US" sz="2800" b="1" dirty="0">
                <a:solidFill>
                  <a:srgbClr val="004600"/>
                </a:solidFill>
                <a:latin typeface="Times New Roman" panose="02020603050405020304" pitchFamily="18" charset="0"/>
                <a:cs typeface="Times New Roman" panose="02020603050405020304" pitchFamily="18" charset="0"/>
              </a:rPr>
              <a:t>选择整流二极管</a:t>
            </a:r>
          </a:p>
        </p:txBody>
      </p:sp>
      <p:graphicFrame>
        <p:nvGraphicFramePr>
          <p:cNvPr id="67637" name="Object 53"/>
          <p:cNvGraphicFramePr>
            <a:graphicFrameLocks noChangeAspect="1"/>
          </p:cNvGraphicFramePr>
          <p:nvPr>
            <p:extLst/>
          </p:nvPr>
        </p:nvGraphicFramePr>
        <p:xfrm>
          <a:off x="4820021" y="4318952"/>
          <a:ext cx="3048000" cy="962025"/>
        </p:xfrm>
        <a:graphic>
          <a:graphicData uri="http://schemas.openxmlformats.org/presentationml/2006/ole">
            <mc:AlternateContent xmlns:mc="http://schemas.openxmlformats.org/markup-compatibility/2006">
              <mc:Choice xmlns:v="urn:schemas-microsoft-com:vml" Requires="v">
                <p:oleObj spid="_x0000_s17421" name="公式" r:id="rId7" imgW="1500918" imgH="434182" progId="Equation.3">
                  <p:embed/>
                </p:oleObj>
              </mc:Choice>
              <mc:Fallback>
                <p:oleObj name="公式" r:id="rId7" imgW="1500918" imgH="43418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0021" y="4318952"/>
                        <a:ext cx="304800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39" name="Rectangle 55"/>
          <p:cNvSpPr>
            <a:spLocks noChangeArrowheads="1"/>
          </p:cNvSpPr>
          <p:nvPr/>
        </p:nvSpPr>
        <p:spPr bwMode="auto">
          <a:xfrm>
            <a:off x="4827958" y="5936615"/>
            <a:ext cx="42846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solidFill>
                  <a:srgbClr val="CC0000"/>
                </a:solidFill>
                <a:cs typeface="Times New Roman" panose="02020603050405020304" pitchFamily="18" charset="0"/>
              </a:rPr>
              <a:t>I</a:t>
            </a:r>
            <a:r>
              <a:rPr lang="en-US" altLang="zh-CN" sz="2800" b="1" baseline="-25000">
                <a:solidFill>
                  <a:srgbClr val="CC0000"/>
                </a:solidFill>
                <a:cs typeface="Times New Roman" panose="02020603050405020304" pitchFamily="18" charset="0"/>
              </a:rPr>
              <a:t>OM </a:t>
            </a:r>
            <a:r>
              <a:rPr lang="en-US" altLang="zh-CN" sz="2800" b="1">
                <a:solidFill>
                  <a:srgbClr val="CC0000"/>
                </a:solidFill>
                <a:cs typeface="Times New Roman" panose="02020603050405020304" pitchFamily="18" charset="0"/>
              </a:rPr>
              <a:t>=100mA  </a:t>
            </a:r>
            <a:r>
              <a:rPr lang="en-US" altLang="zh-CN" sz="2800" b="1" i="1">
                <a:solidFill>
                  <a:srgbClr val="CC0000"/>
                </a:solidFill>
                <a:cs typeface="Times New Roman" panose="02020603050405020304" pitchFamily="18" charset="0"/>
              </a:rPr>
              <a:t>U</a:t>
            </a:r>
            <a:r>
              <a:rPr lang="en-US" altLang="zh-CN" sz="2800" b="1" baseline="-25000">
                <a:solidFill>
                  <a:srgbClr val="CC0000"/>
                </a:solidFill>
                <a:cs typeface="Times New Roman" panose="02020603050405020304" pitchFamily="18" charset="0"/>
              </a:rPr>
              <a:t>RWM </a:t>
            </a:r>
            <a:r>
              <a:rPr lang="en-US" altLang="zh-CN" sz="2800" b="1">
                <a:solidFill>
                  <a:srgbClr val="CC0000"/>
                </a:solidFill>
                <a:cs typeface="Times New Roman" panose="02020603050405020304" pitchFamily="18" charset="0"/>
              </a:rPr>
              <a:t>=50V</a:t>
            </a:r>
            <a:r>
              <a:rPr lang="en-US" altLang="zh-CN" sz="2800" b="1" baseline="-25000">
                <a:solidFill>
                  <a:srgbClr val="CC0000"/>
                </a:solidFill>
                <a:cs typeface="Times New Roman" panose="02020603050405020304" pitchFamily="18" charset="0"/>
              </a:rPr>
              <a:t> </a:t>
            </a:r>
          </a:p>
        </p:txBody>
      </p:sp>
      <p:pic>
        <p:nvPicPr>
          <p:cNvPr id="32780" name="Picture 61" descr="图片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1475" y="1844675"/>
            <a:ext cx="4827588"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46" name="Text Box 62"/>
          <p:cNvSpPr txBox="1">
            <a:spLocks noChangeArrowheads="1"/>
          </p:cNvSpPr>
          <p:nvPr/>
        </p:nvSpPr>
        <p:spPr bwMode="auto">
          <a:xfrm>
            <a:off x="5131171" y="5447665"/>
            <a:ext cx="3673475"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a:cs typeface="Times New Roman" panose="02020603050405020304" pitchFamily="18" charset="0"/>
              </a:rPr>
              <a:t>可选用二极管</a:t>
            </a:r>
            <a:r>
              <a:rPr lang="en-US" altLang="zh-CN" sz="2800" b="1">
                <a:cs typeface="Times New Roman" panose="02020603050405020304" pitchFamily="18" charset="0"/>
              </a:rPr>
              <a:t>2CZ52B</a:t>
            </a:r>
          </a:p>
        </p:txBody>
      </p:sp>
    </p:spTree>
    <p:extLst>
      <p:ext uri="{BB962C8B-B14F-4D97-AF65-F5344CB8AC3E}">
        <p14:creationId xmlns:p14="http://schemas.microsoft.com/office/powerpoint/2010/main" val="1435889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636"/>
                                        </p:tgtEl>
                                        <p:attrNameLst>
                                          <p:attrName>style.visibility</p:attrName>
                                        </p:attrNameLst>
                                      </p:cBhvr>
                                      <p:to>
                                        <p:strVal val="visible"/>
                                      </p:to>
                                    </p:set>
                                    <p:animEffect transition="in" filter="wipe(left)">
                                      <p:cBhvr>
                                        <p:cTn id="7" dur="500"/>
                                        <p:tgtEl>
                                          <p:spTgt spid="67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588"/>
                                        </p:tgtEl>
                                        <p:attrNameLst>
                                          <p:attrName>style.visibility</p:attrName>
                                        </p:attrNameLst>
                                      </p:cBhvr>
                                      <p:to>
                                        <p:strVal val="visible"/>
                                      </p:to>
                                    </p:set>
                                    <p:animEffect transition="in" filter="wipe(left)">
                                      <p:cBhvr>
                                        <p:cTn id="12" dur="500"/>
                                        <p:tgtEl>
                                          <p:spTgt spid="675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7592"/>
                                        </p:tgtEl>
                                        <p:attrNameLst>
                                          <p:attrName>style.visibility</p:attrName>
                                        </p:attrNameLst>
                                      </p:cBhvr>
                                      <p:to>
                                        <p:strVal val="visible"/>
                                      </p:to>
                                    </p:set>
                                    <p:animEffect transition="in" filter="wipe(left)">
                                      <p:cBhvr>
                                        <p:cTn id="17" dur="500"/>
                                        <p:tgtEl>
                                          <p:spTgt spid="675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591"/>
                                        </p:tgtEl>
                                        <p:attrNameLst>
                                          <p:attrName>style.visibility</p:attrName>
                                        </p:attrNameLst>
                                      </p:cBhvr>
                                      <p:to>
                                        <p:strVal val="visible"/>
                                      </p:to>
                                    </p:set>
                                    <p:animEffect transition="in" filter="wipe(left)">
                                      <p:cBhvr>
                                        <p:cTn id="22" dur="500"/>
                                        <p:tgtEl>
                                          <p:spTgt spid="675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7637"/>
                                        </p:tgtEl>
                                        <p:attrNameLst>
                                          <p:attrName>style.visibility</p:attrName>
                                        </p:attrNameLst>
                                      </p:cBhvr>
                                      <p:to>
                                        <p:strVal val="visible"/>
                                      </p:to>
                                    </p:set>
                                    <p:animEffect transition="in" filter="wipe(left)">
                                      <p:cBhvr>
                                        <p:cTn id="27" dur="500"/>
                                        <p:tgtEl>
                                          <p:spTgt spid="676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7589"/>
                                        </p:tgtEl>
                                        <p:attrNameLst>
                                          <p:attrName>style.visibility</p:attrName>
                                        </p:attrNameLst>
                                      </p:cBhvr>
                                      <p:to>
                                        <p:strVal val="visible"/>
                                      </p:to>
                                    </p:set>
                                    <p:animEffect transition="in" filter="wipe(left)">
                                      <p:cBhvr>
                                        <p:cTn id="32" dur="500"/>
                                        <p:tgtEl>
                                          <p:spTgt spid="675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7590"/>
                                        </p:tgtEl>
                                        <p:attrNameLst>
                                          <p:attrName>style.visibility</p:attrName>
                                        </p:attrNameLst>
                                      </p:cBhvr>
                                      <p:to>
                                        <p:strVal val="visible"/>
                                      </p:to>
                                    </p:set>
                                    <p:animEffect transition="in" filter="wipe(left)">
                                      <p:cBhvr>
                                        <p:cTn id="37" dur="500"/>
                                        <p:tgtEl>
                                          <p:spTgt spid="675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646"/>
                                        </p:tgtEl>
                                        <p:attrNameLst>
                                          <p:attrName>style.visibility</p:attrName>
                                        </p:attrNameLst>
                                      </p:cBhvr>
                                      <p:to>
                                        <p:strVal val="visible"/>
                                      </p:to>
                                    </p:set>
                                    <p:animEffect transition="in" filter="wipe(left)">
                                      <p:cBhvr>
                                        <p:cTn id="42" dur="500"/>
                                        <p:tgtEl>
                                          <p:spTgt spid="6764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7639"/>
                                        </p:tgtEl>
                                        <p:attrNameLst>
                                          <p:attrName>style.visibility</p:attrName>
                                        </p:attrNameLst>
                                      </p:cBhvr>
                                      <p:to>
                                        <p:strVal val="visible"/>
                                      </p:to>
                                    </p:set>
                                    <p:animEffect transition="in" filter="wipe(left)">
                                      <p:cBhvr>
                                        <p:cTn id="47" dur="500"/>
                                        <p:tgtEl>
                                          <p:spTgt spid="67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utoUpdateAnimBg="0"/>
      <p:bldP spid="67589" grpId="0" autoUpdateAnimBg="0"/>
      <p:bldP spid="67591" grpId="0" autoUpdateAnimBg="0"/>
      <p:bldP spid="67636" grpId="0" autoUpdateAnimBg="0"/>
      <p:bldP spid="67639" grpId="0" autoUpdateAnimBg="0"/>
      <p:bldP spid="6764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23850" y="538163"/>
            <a:ext cx="84455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
              </a:spcBef>
            </a:pPr>
            <a:r>
              <a:rPr lang="en-US" altLang="zh-CN" sz="2800" b="1" dirty="0">
                <a:solidFill>
                  <a:srgbClr val="CC0000"/>
                </a:solidFill>
              </a:rPr>
              <a:t>    </a:t>
            </a:r>
            <a:r>
              <a:rPr lang="zh-CN" altLang="en-US" sz="2800" b="1" dirty="0" smtClean="0">
                <a:solidFill>
                  <a:srgbClr val="CC0000"/>
                </a:solidFill>
              </a:rPr>
              <a:t>例</a:t>
            </a:r>
            <a:r>
              <a:rPr lang="en-US" altLang="zh-CN" sz="2800" b="1" dirty="0" smtClean="0">
                <a:solidFill>
                  <a:srgbClr val="CC0000"/>
                </a:solidFill>
              </a:rPr>
              <a:t>3</a:t>
            </a:r>
            <a:r>
              <a:rPr lang="zh-CN" altLang="en-US" sz="2800" b="1" dirty="0" smtClean="0">
                <a:solidFill>
                  <a:srgbClr val="CC0000"/>
                </a:solidFill>
              </a:rPr>
              <a:t>：</a:t>
            </a:r>
            <a:r>
              <a:rPr lang="zh-CN" altLang="en-US" sz="2800" b="1" dirty="0"/>
              <a:t>有一单相桥式整流滤波电路，已知交流电源频率 </a:t>
            </a:r>
            <a:r>
              <a:rPr lang="en-US" altLang="zh-CN" sz="2800" b="1" i="1" dirty="0"/>
              <a:t>f</a:t>
            </a:r>
            <a:r>
              <a:rPr lang="en-US" altLang="zh-CN" sz="2800" b="1" dirty="0"/>
              <a:t>= 50Hz</a:t>
            </a:r>
            <a:r>
              <a:rPr lang="zh-CN" altLang="en-US" sz="2800" b="1" dirty="0"/>
              <a:t>，负载电阻 </a:t>
            </a:r>
            <a:r>
              <a:rPr lang="en-US" altLang="zh-CN" sz="2800" b="1" i="1" dirty="0"/>
              <a:t>R</a:t>
            </a:r>
            <a:r>
              <a:rPr lang="en-US" altLang="zh-CN" sz="2800" b="1" baseline="-25000" dirty="0"/>
              <a:t>L</a:t>
            </a:r>
            <a:r>
              <a:rPr lang="en-US" altLang="zh-CN" sz="2800" b="1" dirty="0"/>
              <a:t>= 200</a:t>
            </a:r>
            <a:r>
              <a:rPr lang="en-US" altLang="zh-CN" sz="2800" b="1" dirty="0">
                <a:sym typeface="Symbol" panose="05050102010706020507" pitchFamily="18" charset="2"/>
              </a:rPr>
              <a:t></a:t>
            </a:r>
            <a:r>
              <a:rPr lang="zh-CN" altLang="en-US" sz="2800" b="1" dirty="0">
                <a:sym typeface="Symbol" panose="05050102010706020507" pitchFamily="18" charset="2"/>
              </a:rPr>
              <a:t>，要求直流输出电压</a:t>
            </a:r>
            <a:r>
              <a:rPr lang="en-US" altLang="zh-CN" sz="2800" b="1" i="1" dirty="0" err="1">
                <a:sym typeface="Symbol" panose="05050102010706020507" pitchFamily="18" charset="2"/>
              </a:rPr>
              <a:t>U</a:t>
            </a:r>
            <a:r>
              <a:rPr lang="en-US" altLang="zh-CN" sz="2800" b="1" baseline="-25000" dirty="0" err="1">
                <a:sym typeface="Symbol" panose="05050102010706020507" pitchFamily="18" charset="2"/>
              </a:rPr>
              <a:t>o</a:t>
            </a:r>
            <a:r>
              <a:rPr lang="en-US" altLang="zh-CN" sz="2800" b="1" dirty="0">
                <a:sym typeface="Symbol" panose="05050102010706020507" pitchFamily="18" charset="2"/>
              </a:rPr>
              <a:t>= 30V</a:t>
            </a:r>
            <a:r>
              <a:rPr lang="zh-CN" altLang="en-US" sz="2800" b="1" dirty="0">
                <a:sym typeface="Symbol" panose="05050102010706020507" pitchFamily="18" charset="2"/>
              </a:rPr>
              <a:t>，选择整流二极管及滤波电容器。</a:t>
            </a:r>
          </a:p>
        </p:txBody>
      </p:sp>
      <p:sp>
        <p:nvSpPr>
          <p:cNvPr id="68611" name="Text Box 3"/>
          <p:cNvSpPr txBox="1">
            <a:spLocks noChangeArrowheads="1"/>
          </p:cNvSpPr>
          <p:nvPr/>
        </p:nvSpPr>
        <p:spPr bwMode="auto">
          <a:xfrm>
            <a:off x="649288" y="2932113"/>
            <a:ext cx="3014662"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a:solidFill>
                  <a:srgbClr val="CC0000"/>
                </a:solidFill>
              </a:rPr>
              <a:t>取 </a:t>
            </a:r>
            <a:r>
              <a:rPr lang="en-US" altLang="zh-CN" sz="2800" b="1" i="1">
                <a:solidFill>
                  <a:srgbClr val="CC0000"/>
                </a:solidFill>
              </a:rPr>
              <a:t>R</a:t>
            </a:r>
            <a:r>
              <a:rPr lang="en-US" altLang="zh-CN" sz="2800" b="1" baseline="-25000">
                <a:solidFill>
                  <a:srgbClr val="CC0000"/>
                </a:solidFill>
              </a:rPr>
              <a:t>L</a:t>
            </a:r>
            <a:r>
              <a:rPr lang="en-US" altLang="zh-CN" sz="2800" b="1" i="1">
                <a:solidFill>
                  <a:srgbClr val="CC0000"/>
                </a:solidFill>
              </a:rPr>
              <a:t>C </a:t>
            </a:r>
            <a:r>
              <a:rPr lang="en-US" altLang="zh-CN" sz="2800" b="1">
                <a:solidFill>
                  <a:srgbClr val="CC0000"/>
                </a:solidFill>
              </a:rPr>
              <a:t>= 5 </a:t>
            </a:r>
            <a:r>
              <a:rPr lang="en-US" altLang="zh-CN" sz="2800" b="1">
                <a:solidFill>
                  <a:srgbClr val="CC0000"/>
                </a:solidFill>
                <a:sym typeface="Symbol" panose="05050102010706020507" pitchFamily="18" charset="2"/>
              </a:rPr>
              <a:t> </a:t>
            </a:r>
            <a:r>
              <a:rPr lang="en-US" altLang="zh-CN" sz="2800" b="1">
                <a:solidFill>
                  <a:srgbClr val="CC0000"/>
                </a:solidFill>
              </a:rPr>
              <a:t>T/2</a:t>
            </a:r>
          </a:p>
        </p:txBody>
      </p:sp>
      <p:sp>
        <p:nvSpPr>
          <p:cNvPr id="68612" name="Text Box 4"/>
          <p:cNvSpPr txBox="1">
            <a:spLocks noChangeArrowheads="1"/>
          </p:cNvSpPr>
          <p:nvPr/>
        </p:nvSpPr>
        <p:spPr bwMode="auto">
          <a:xfrm>
            <a:off x="669925" y="4259263"/>
            <a:ext cx="317500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dirty="0">
                <a:solidFill>
                  <a:srgbClr val="CC0000"/>
                </a:solidFill>
              </a:rPr>
              <a:t>已知 </a:t>
            </a:r>
            <a:r>
              <a:rPr lang="en-US" altLang="zh-CN" sz="2800" b="1" i="1" dirty="0"/>
              <a:t>R</a:t>
            </a:r>
            <a:r>
              <a:rPr lang="en-US" altLang="zh-CN" sz="2800" b="1" baseline="-25000" dirty="0"/>
              <a:t>L</a:t>
            </a:r>
            <a:r>
              <a:rPr lang="en-US" altLang="zh-CN" sz="2800" b="1" dirty="0"/>
              <a:t> = </a:t>
            </a:r>
            <a:r>
              <a:rPr lang="en-US" altLang="zh-CN" sz="2800" b="1" dirty="0" smtClean="0"/>
              <a:t>200 </a:t>
            </a:r>
            <a:r>
              <a:rPr lang="en-US" altLang="zh-CN" sz="2800" b="1" dirty="0">
                <a:sym typeface="Symbol" panose="05050102010706020507" pitchFamily="18" charset="2"/>
              </a:rPr>
              <a:t></a:t>
            </a:r>
          </a:p>
        </p:txBody>
      </p:sp>
      <p:graphicFrame>
        <p:nvGraphicFramePr>
          <p:cNvPr id="68613" name="Object 5"/>
          <p:cNvGraphicFramePr>
            <a:graphicFrameLocks noChangeAspect="1"/>
          </p:cNvGraphicFramePr>
          <p:nvPr/>
        </p:nvGraphicFramePr>
        <p:xfrm>
          <a:off x="996950" y="3471863"/>
          <a:ext cx="3589338" cy="960437"/>
        </p:xfrm>
        <a:graphic>
          <a:graphicData uri="http://schemas.openxmlformats.org/presentationml/2006/ole">
            <mc:AlternateContent xmlns:mc="http://schemas.openxmlformats.org/markup-compatibility/2006">
              <mc:Choice xmlns:v="urn:schemas-microsoft-com:vml" Requires="v">
                <p:oleObj spid="_x0000_s18440" name="Equation" r:id="rId3" imgW="1500918" imgH="396345" progId="Equation.3">
                  <p:embed/>
                </p:oleObj>
              </mc:Choice>
              <mc:Fallback>
                <p:oleObj name="Equation" r:id="rId3" imgW="1500918" imgH="39634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50" y="3471863"/>
                        <a:ext cx="3589338" cy="96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57" name="Text Box 49"/>
          <p:cNvSpPr txBox="1">
            <a:spLocks noChangeArrowheads="1"/>
          </p:cNvSpPr>
          <p:nvPr/>
        </p:nvSpPr>
        <p:spPr bwMode="auto">
          <a:xfrm>
            <a:off x="715963" y="2409825"/>
            <a:ext cx="3128962"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a:t>2.  </a:t>
            </a:r>
            <a:r>
              <a:rPr lang="zh-CN" altLang="en-US" sz="2800" b="1"/>
              <a:t>选择滤波电容器</a:t>
            </a:r>
          </a:p>
        </p:txBody>
      </p:sp>
      <p:graphicFrame>
        <p:nvGraphicFramePr>
          <p:cNvPr id="68658" name="Object 50"/>
          <p:cNvGraphicFramePr>
            <a:graphicFrameLocks noChangeAspect="1"/>
          </p:cNvGraphicFramePr>
          <p:nvPr/>
        </p:nvGraphicFramePr>
        <p:xfrm>
          <a:off x="768350" y="4873625"/>
          <a:ext cx="5943600" cy="1074738"/>
        </p:xfrm>
        <a:graphic>
          <a:graphicData uri="http://schemas.openxmlformats.org/presentationml/2006/ole">
            <mc:AlternateContent xmlns:mc="http://schemas.openxmlformats.org/markup-compatibility/2006">
              <mc:Choice xmlns:v="urn:schemas-microsoft-com:vml" Requires="v">
                <p:oleObj spid="_x0000_s18441" name="公式" r:id="rId5" imgW="2865002" imgH="487627" progId="Equation.3">
                  <p:embed/>
                </p:oleObj>
              </mc:Choice>
              <mc:Fallback>
                <p:oleObj name="公式" r:id="rId5" imgW="2865002" imgH="48762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350" y="4873625"/>
                        <a:ext cx="5943600"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59" name="Text Box 51"/>
          <p:cNvSpPr txBox="1">
            <a:spLocks noChangeArrowheads="1"/>
          </p:cNvSpPr>
          <p:nvPr/>
        </p:nvSpPr>
        <p:spPr bwMode="auto">
          <a:xfrm>
            <a:off x="615950" y="5795963"/>
            <a:ext cx="75438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a:t>可选用</a:t>
            </a:r>
            <a:r>
              <a:rPr lang="en-US" altLang="zh-CN" sz="2800" b="1" i="1"/>
              <a:t>C </a:t>
            </a:r>
            <a:r>
              <a:rPr lang="en-US" altLang="zh-CN" sz="2800" b="1"/>
              <a:t>= 250 </a:t>
            </a:r>
            <a:r>
              <a:rPr lang="en-US" altLang="zh-CN" sz="2800" b="1">
                <a:sym typeface="Symbol" panose="05050102010706020507" pitchFamily="18" charset="2"/>
              </a:rPr>
              <a:t></a:t>
            </a:r>
            <a:r>
              <a:rPr lang="en-US" altLang="zh-CN" sz="2800" b="1"/>
              <a:t>F</a:t>
            </a:r>
            <a:r>
              <a:rPr lang="zh-CN" altLang="en-US" sz="2800" b="1"/>
              <a:t>，耐压为 </a:t>
            </a:r>
            <a:r>
              <a:rPr lang="en-US" altLang="zh-CN" sz="2800" b="1"/>
              <a:t>50 V </a:t>
            </a:r>
            <a:r>
              <a:rPr lang="zh-CN" altLang="en-US" sz="2800" b="1"/>
              <a:t>的极性电容器</a:t>
            </a:r>
          </a:p>
        </p:txBody>
      </p:sp>
      <p:sp>
        <p:nvSpPr>
          <p:cNvPr id="33801" name="Rectangle 99"/>
          <p:cNvSpPr>
            <a:spLocks noChangeArrowheads="1"/>
          </p:cNvSpPr>
          <p:nvPr/>
        </p:nvSpPr>
        <p:spPr bwMode="auto">
          <a:xfrm>
            <a:off x="369887" y="1947070"/>
            <a:ext cx="796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FF0000"/>
                </a:solidFill>
              </a:rPr>
              <a:t>解：</a:t>
            </a:r>
          </a:p>
        </p:txBody>
      </p:sp>
      <p:pic>
        <p:nvPicPr>
          <p:cNvPr id="33802" name="Picture 100" descr="图片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0038" y="2058988"/>
            <a:ext cx="4827587"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7990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57"/>
                                        </p:tgtEl>
                                        <p:attrNameLst>
                                          <p:attrName>style.visibility</p:attrName>
                                        </p:attrNameLst>
                                      </p:cBhvr>
                                      <p:to>
                                        <p:strVal val="visible"/>
                                      </p:to>
                                    </p:set>
                                    <p:animEffect transition="in" filter="wipe(left)">
                                      <p:cBhvr>
                                        <p:cTn id="7" dur="500"/>
                                        <p:tgtEl>
                                          <p:spTgt spid="686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11"/>
                                        </p:tgtEl>
                                        <p:attrNameLst>
                                          <p:attrName>style.visibility</p:attrName>
                                        </p:attrNameLst>
                                      </p:cBhvr>
                                      <p:to>
                                        <p:strVal val="visible"/>
                                      </p:to>
                                    </p:set>
                                    <p:animEffect transition="in" filter="wipe(left)">
                                      <p:cBhvr>
                                        <p:cTn id="12" dur="500"/>
                                        <p:tgtEl>
                                          <p:spTgt spid="68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8613"/>
                                        </p:tgtEl>
                                        <p:attrNameLst>
                                          <p:attrName>style.visibility</p:attrName>
                                        </p:attrNameLst>
                                      </p:cBhvr>
                                      <p:to>
                                        <p:strVal val="visible"/>
                                      </p:to>
                                    </p:set>
                                    <p:animEffect transition="in" filter="wipe(left)">
                                      <p:cBhvr>
                                        <p:cTn id="17" dur="500"/>
                                        <p:tgtEl>
                                          <p:spTgt spid="686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612"/>
                                        </p:tgtEl>
                                        <p:attrNameLst>
                                          <p:attrName>style.visibility</p:attrName>
                                        </p:attrNameLst>
                                      </p:cBhvr>
                                      <p:to>
                                        <p:strVal val="visible"/>
                                      </p:to>
                                    </p:set>
                                    <p:animEffect transition="in" filter="wipe(left)">
                                      <p:cBhvr>
                                        <p:cTn id="22" dur="500"/>
                                        <p:tgtEl>
                                          <p:spTgt spid="686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8658"/>
                                        </p:tgtEl>
                                        <p:attrNameLst>
                                          <p:attrName>style.visibility</p:attrName>
                                        </p:attrNameLst>
                                      </p:cBhvr>
                                      <p:to>
                                        <p:strVal val="visible"/>
                                      </p:to>
                                    </p:set>
                                    <p:animEffect transition="in" filter="wipe(left)">
                                      <p:cBhvr>
                                        <p:cTn id="27" dur="500"/>
                                        <p:tgtEl>
                                          <p:spTgt spid="686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8659"/>
                                        </p:tgtEl>
                                        <p:attrNameLst>
                                          <p:attrName>style.visibility</p:attrName>
                                        </p:attrNameLst>
                                      </p:cBhvr>
                                      <p:to>
                                        <p:strVal val="visible"/>
                                      </p:to>
                                    </p:set>
                                    <p:animEffect transition="in" filter="wipe(left)">
                                      <p:cBhvr>
                                        <p:cTn id="32" dur="500"/>
                                        <p:tgtEl>
                                          <p:spTgt spid="6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autoUpdateAnimBg="0"/>
      <p:bldP spid="68612" grpId="0" autoUpdateAnimBg="0"/>
      <p:bldP spid="68657" grpId="0" autoUpdateAnimBg="0"/>
      <p:bldP spid="6865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523231" y="1865156"/>
            <a:ext cx="8351837" cy="3325812"/>
          </a:xfrm>
          <a:prstGeom prst="rect">
            <a:avLst/>
          </a:prstGeom>
          <a:noFill/>
          <a:ln w="9525">
            <a:noFill/>
            <a:miter lim="800000"/>
            <a:headEnd/>
            <a:tailEnd/>
          </a:ln>
          <a:effectLst/>
        </p:spPr>
        <p:txBody>
          <a:bodyPr>
            <a:spAutoFit/>
          </a:bodyPr>
          <a:lstStyle/>
          <a:p>
            <a:pPr marL="457200" indent="-457200" algn="ctr" eaLnBrk="1" hangingPunct="1">
              <a:lnSpc>
                <a:spcPct val="120000"/>
              </a:lnSpc>
              <a:spcBef>
                <a:spcPct val="5000"/>
              </a:spcBef>
              <a:defRPr/>
            </a:pPr>
            <a:r>
              <a:rPr lang="zh-CN" altLang="en-US" sz="2800" b="1" dirty="0">
                <a:solidFill>
                  <a:srgbClr val="000099"/>
                </a:solidFill>
                <a:latin typeface="Times New Roman" panose="02020603050405020304" pitchFamily="18" charset="0"/>
                <a:cs typeface="Times New Roman" panose="02020603050405020304" pitchFamily="18" charset="0"/>
              </a:rPr>
              <a:t>本章</a:t>
            </a:r>
            <a:r>
              <a:rPr lang="zh-CN" altLang="en-US" sz="2800" b="1" dirty="0" smtClean="0">
                <a:solidFill>
                  <a:srgbClr val="000099"/>
                </a:solidFill>
                <a:latin typeface="Times New Roman" panose="02020603050405020304" pitchFamily="18" charset="0"/>
                <a:cs typeface="Times New Roman" panose="02020603050405020304" pitchFamily="18" charset="0"/>
              </a:rPr>
              <a:t>要求</a:t>
            </a:r>
            <a:endParaRPr lang="zh-CN" altLang="en-US" sz="2800" b="1" dirty="0">
              <a:solidFill>
                <a:srgbClr val="000099"/>
              </a:solidFill>
              <a:latin typeface="Times New Roman" panose="02020603050405020304" pitchFamily="18" charset="0"/>
              <a:cs typeface="Times New Roman" panose="02020603050405020304" pitchFamily="18" charset="0"/>
            </a:endParaRPr>
          </a:p>
          <a:p>
            <a:pPr marL="457200" indent="-457200" eaLnBrk="1" hangingPunct="1">
              <a:lnSpc>
                <a:spcPct val="120000"/>
              </a:lnSpc>
              <a:spcBef>
                <a:spcPct val="5000"/>
              </a:spcBef>
              <a:buFontTx/>
              <a:buAutoNum type="arabicPeriod"/>
              <a:defRPr/>
            </a:pPr>
            <a:r>
              <a:rPr lang="zh-CN" altLang="en-US" sz="2800" b="1" dirty="0">
                <a:latin typeface="Times New Roman" panose="02020603050405020304" pitchFamily="18" charset="0"/>
                <a:cs typeface="Times New Roman" panose="02020603050405020304" pitchFamily="18" charset="0"/>
              </a:rPr>
              <a:t>理解单相整流电路和滤波</a:t>
            </a:r>
            <a:r>
              <a:rPr lang="zh-CN" altLang="en-US" sz="3200" b="1" dirty="0">
                <a:latin typeface="Times New Roman" panose="02020603050405020304" pitchFamily="18" charset="0"/>
                <a:cs typeface="Times New Roman" panose="02020603050405020304" pitchFamily="18" charset="0"/>
              </a:rPr>
              <a:t>电路</a:t>
            </a:r>
            <a:r>
              <a:rPr lang="zh-CN" altLang="en-US" sz="2800" b="1" dirty="0">
                <a:latin typeface="Times New Roman" panose="02020603050405020304" pitchFamily="18" charset="0"/>
                <a:cs typeface="Times New Roman" panose="02020603050405020304" pitchFamily="18" charset="0"/>
              </a:rPr>
              <a:t>的工作原理及参数</a:t>
            </a:r>
          </a:p>
          <a:p>
            <a:pPr marL="457200" indent="-457200" eaLnBrk="1" hangingPunct="1">
              <a:lnSpc>
                <a:spcPct val="120000"/>
              </a:lnSpc>
              <a:spcBef>
                <a:spcPct val="5000"/>
              </a:spcBef>
              <a:defRPr/>
            </a:pPr>
            <a:r>
              <a:rPr lang="zh-CN" altLang="en-US" sz="2800" b="1" dirty="0">
                <a:latin typeface="Times New Roman" panose="02020603050405020304" pitchFamily="18" charset="0"/>
                <a:cs typeface="Times New Roman" panose="02020603050405020304" pitchFamily="18" charset="0"/>
              </a:rPr>
              <a:t>     的计算</a:t>
            </a:r>
            <a:r>
              <a:rPr lang="en-US" altLang="zh-CN" sz="2800" b="1" dirty="0">
                <a:latin typeface="Times New Roman" panose="02020603050405020304" pitchFamily="18" charset="0"/>
                <a:cs typeface="Times New Roman" panose="02020603050405020304" pitchFamily="18" charset="0"/>
              </a:rPr>
              <a:t>;</a:t>
            </a:r>
          </a:p>
          <a:p>
            <a:pPr marL="457200" indent="-457200" eaLnBrk="1" hangingPunct="1">
              <a:lnSpc>
                <a:spcPct val="120000"/>
              </a:lnSpc>
              <a:spcBef>
                <a:spcPct val="5000"/>
              </a:spcBef>
              <a:defRPr/>
            </a:pPr>
            <a:r>
              <a:rPr lang="en-US" altLang="zh-CN" sz="2800" b="1" dirty="0">
                <a:latin typeface="Times New Roman" panose="02020603050405020304" pitchFamily="18" charset="0"/>
                <a:cs typeface="Times New Roman" panose="02020603050405020304" pitchFamily="18" charset="0"/>
              </a:rPr>
              <a:t>2. </a:t>
            </a:r>
            <a:r>
              <a:rPr lang="zh-CN" altLang="en-US" sz="2800" b="1" dirty="0">
                <a:latin typeface="Times New Roman" panose="02020603050405020304" pitchFamily="18" charset="0"/>
                <a:cs typeface="Times New Roman" panose="02020603050405020304" pitchFamily="18" charset="0"/>
              </a:rPr>
              <a:t>了解稳压管稳压电路和串联型稳压电路的工作原理</a:t>
            </a:r>
            <a:r>
              <a:rPr lang="en-US" altLang="zh-CN" sz="2800" b="1" dirty="0">
                <a:latin typeface="Times New Roman" panose="02020603050405020304" pitchFamily="18" charset="0"/>
                <a:cs typeface="Times New Roman" panose="02020603050405020304" pitchFamily="18" charset="0"/>
              </a:rPr>
              <a:t>;</a:t>
            </a:r>
          </a:p>
          <a:p>
            <a:pPr marL="457200" indent="-457200" eaLnBrk="1" hangingPunct="1">
              <a:lnSpc>
                <a:spcPct val="120000"/>
              </a:lnSpc>
              <a:spcBef>
                <a:spcPct val="5000"/>
              </a:spcBef>
              <a:defRPr/>
            </a:pPr>
            <a:r>
              <a:rPr lang="en-US" altLang="zh-CN" sz="2800" b="1" dirty="0">
                <a:latin typeface="Times New Roman" panose="02020603050405020304" pitchFamily="18" charset="0"/>
                <a:cs typeface="Times New Roman" panose="02020603050405020304" pitchFamily="18" charset="0"/>
              </a:rPr>
              <a:t>3. </a:t>
            </a:r>
            <a:r>
              <a:rPr lang="zh-CN" altLang="en-US" sz="2800" b="1" dirty="0">
                <a:latin typeface="Times New Roman" panose="02020603050405020304" pitchFamily="18" charset="0"/>
                <a:cs typeface="Times New Roman" panose="02020603050405020304" pitchFamily="18" charset="0"/>
              </a:rPr>
              <a:t>了解集成稳压电路的性能及应用。</a:t>
            </a:r>
          </a:p>
        </p:txBody>
      </p:sp>
      <p:sp>
        <p:nvSpPr>
          <p:cNvPr id="91139" name="Rectangle 3"/>
          <p:cNvSpPr>
            <a:spLocks noChangeArrowheads="1"/>
          </p:cNvSpPr>
          <p:nvPr/>
        </p:nvSpPr>
        <p:spPr bwMode="auto">
          <a:xfrm>
            <a:off x="1219200" y="754063"/>
            <a:ext cx="6553200" cy="762000"/>
          </a:xfrm>
          <a:prstGeom prst="rect">
            <a:avLst/>
          </a:prstGeom>
          <a:noFill/>
          <a:ln w="9525">
            <a:noFill/>
            <a:miter lim="800000"/>
            <a:headEnd/>
            <a:tailEnd/>
          </a:ln>
        </p:spPr>
        <p:txBody>
          <a:bodyPr/>
          <a:lstStyle/>
          <a:p>
            <a:pPr algn="ctr" eaLnBrk="1" hangingPunct="1">
              <a:spcBef>
                <a:spcPct val="20000"/>
              </a:spcBef>
              <a:defRPr/>
            </a:pPr>
            <a:r>
              <a:rPr lang="zh-CN" altLang="en-US" sz="4000" b="1" dirty="0">
                <a:solidFill>
                  <a:srgbClr val="CC0000"/>
                </a:solidFill>
                <a:latin typeface="Times New Roman" panose="02020603050405020304" pitchFamily="18" charset="0"/>
                <a:cs typeface="Times New Roman" panose="02020603050405020304" pitchFamily="18" charset="0"/>
              </a:rPr>
              <a:t>第</a:t>
            </a:r>
            <a:r>
              <a:rPr lang="en-US" altLang="zh-CN" sz="4000" b="1" dirty="0">
                <a:solidFill>
                  <a:srgbClr val="CC0000"/>
                </a:solidFill>
                <a:latin typeface="Times New Roman" panose="02020603050405020304" pitchFamily="18" charset="0"/>
                <a:cs typeface="Times New Roman" panose="02020603050405020304" pitchFamily="18" charset="0"/>
              </a:rPr>
              <a:t>18</a:t>
            </a:r>
            <a:r>
              <a:rPr lang="zh-CN" altLang="en-US" sz="4000" b="1" dirty="0">
                <a:solidFill>
                  <a:srgbClr val="CC0000"/>
                </a:solidFill>
                <a:latin typeface="Times New Roman" panose="02020603050405020304" pitchFamily="18" charset="0"/>
                <a:cs typeface="Times New Roman" panose="02020603050405020304" pitchFamily="18" charset="0"/>
              </a:rPr>
              <a:t>章 直流稳压电源</a:t>
            </a:r>
          </a:p>
        </p:txBody>
      </p:sp>
    </p:spTree>
    <p:extLst>
      <p:ext uri="{BB962C8B-B14F-4D97-AF65-F5344CB8AC3E}">
        <p14:creationId xmlns:p14="http://schemas.microsoft.com/office/powerpoint/2010/main" val="1640323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wipe(left)">
                                      <p:cBhvr>
                                        <p:cTn id="7" dur="500"/>
                                        <p:tgtEl>
                                          <p:spTgt spid="91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312319" y="395387"/>
            <a:ext cx="3529012" cy="692150"/>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800" b="1">
                <a:solidFill>
                  <a:schemeClr val="tx2"/>
                </a:solidFill>
                <a:latin typeface="Verdana" panose="020B0604030504040204" pitchFamily="34" charset="0"/>
                <a:ea typeface="굴림" pitchFamily="34" charset="-127"/>
              </a:defRPr>
            </a:lvl1pPr>
            <a:lvl2pPr eaLnBrk="0" hangingPunct="0">
              <a:defRPr kumimoji="1" sz="3800" b="1">
                <a:solidFill>
                  <a:schemeClr val="tx2"/>
                </a:solidFill>
                <a:latin typeface="Verdana" panose="020B0604030504040204" pitchFamily="34" charset="0"/>
                <a:ea typeface="굴림" pitchFamily="34" charset="-127"/>
              </a:defRPr>
            </a:lvl2pPr>
            <a:lvl3pPr eaLnBrk="0" hangingPunct="0">
              <a:defRPr kumimoji="1" sz="3800" b="1">
                <a:solidFill>
                  <a:schemeClr val="tx2"/>
                </a:solidFill>
                <a:latin typeface="Verdana" panose="020B0604030504040204" pitchFamily="34" charset="0"/>
                <a:ea typeface="굴림" pitchFamily="34" charset="-127"/>
              </a:defRPr>
            </a:lvl3pPr>
            <a:lvl4pPr eaLnBrk="0" hangingPunct="0">
              <a:defRPr kumimoji="1" sz="3800" b="1">
                <a:solidFill>
                  <a:schemeClr val="tx2"/>
                </a:solidFill>
                <a:latin typeface="Verdana" panose="020B0604030504040204" pitchFamily="34" charset="0"/>
                <a:ea typeface="굴림" pitchFamily="34" charset="-127"/>
              </a:defRPr>
            </a:lvl4pPr>
            <a:lvl5pPr eaLnBrk="0" hangingPunct="0">
              <a:defRPr kumimoji="1" sz="3800" b="1">
                <a:solidFill>
                  <a:schemeClr val="tx2"/>
                </a:solidFill>
                <a:latin typeface="Verdana" panose="020B0604030504040204" pitchFamily="34" charset="0"/>
                <a:ea typeface="굴림" pitchFamily="34" charset="-127"/>
              </a:defRPr>
            </a:lvl5pPr>
            <a:lvl6pPr marL="457200" eaLnBrk="0" fontAlgn="base" hangingPunct="0">
              <a:spcBef>
                <a:spcPct val="0"/>
              </a:spcBef>
              <a:spcAft>
                <a:spcPct val="0"/>
              </a:spcAft>
              <a:defRPr kumimoji="1" sz="3800" b="1">
                <a:solidFill>
                  <a:schemeClr val="tx2"/>
                </a:solidFill>
                <a:latin typeface="Verdana" panose="020B0604030504040204" pitchFamily="34" charset="0"/>
                <a:ea typeface="굴림" pitchFamily="34" charset="-127"/>
              </a:defRPr>
            </a:lvl6pPr>
            <a:lvl7pPr marL="914400" eaLnBrk="0" fontAlgn="base" hangingPunct="0">
              <a:spcBef>
                <a:spcPct val="0"/>
              </a:spcBef>
              <a:spcAft>
                <a:spcPct val="0"/>
              </a:spcAft>
              <a:defRPr kumimoji="1" sz="3800" b="1">
                <a:solidFill>
                  <a:schemeClr val="tx2"/>
                </a:solidFill>
                <a:latin typeface="Verdana" panose="020B0604030504040204" pitchFamily="34" charset="0"/>
                <a:ea typeface="굴림" pitchFamily="34" charset="-127"/>
              </a:defRPr>
            </a:lvl7pPr>
            <a:lvl8pPr marL="1371600" eaLnBrk="0" fontAlgn="base" hangingPunct="0">
              <a:spcBef>
                <a:spcPct val="0"/>
              </a:spcBef>
              <a:spcAft>
                <a:spcPct val="0"/>
              </a:spcAft>
              <a:defRPr kumimoji="1" sz="3800" b="1">
                <a:solidFill>
                  <a:schemeClr val="tx2"/>
                </a:solidFill>
                <a:latin typeface="Verdana" panose="020B0604030504040204" pitchFamily="34" charset="0"/>
                <a:ea typeface="굴림" pitchFamily="34" charset="-127"/>
              </a:defRPr>
            </a:lvl8pPr>
            <a:lvl9pPr marL="1828800" eaLnBrk="0" fontAlgn="base" hangingPunct="0">
              <a:spcBef>
                <a:spcPct val="0"/>
              </a:spcBef>
              <a:spcAft>
                <a:spcPct val="0"/>
              </a:spcAft>
              <a:defRPr kumimoji="1" sz="3800" b="1">
                <a:solidFill>
                  <a:schemeClr val="tx2"/>
                </a:solidFill>
                <a:latin typeface="Verdana" panose="020B0604030504040204" pitchFamily="34" charset="0"/>
                <a:ea typeface="굴림" pitchFamily="34" charset="-127"/>
              </a:defRPr>
            </a:lvl9pPr>
          </a:lstStyle>
          <a:p>
            <a:pPr latinLnBrk="0"/>
            <a:r>
              <a:rPr lang="en-US" altLang="zh-CN" sz="32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18.3 </a:t>
            </a:r>
            <a:r>
              <a:rPr lang="zh-CN" altLang="en-US" sz="3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稳压电路 </a:t>
            </a:r>
          </a:p>
        </p:txBody>
      </p:sp>
      <p:sp>
        <p:nvSpPr>
          <p:cNvPr id="44104" name="Text Box 72"/>
          <p:cNvSpPr txBox="1">
            <a:spLocks noChangeArrowheads="1"/>
          </p:cNvSpPr>
          <p:nvPr/>
        </p:nvSpPr>
        <p:spPr bwMode="auto">
          <a:xfrm>
            <a:off x="250825" y="1034891"/>
            <a:ext cx="87137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anose="02020603050405020304" pitchFamily="18" charset="0"/>
                <a:cs typeface="Times New Roman" panose="02020603050405020304" pitchFamily="18" charset="0"/>
              </a:rPr>
              <a:t>        经过整流、滤波后得到的输出电压，虽然脉动程度很小，但并不稳定，会随交流电网电压的变化和负载电阻变化而变化。为了能获得更加稳定的直流电源，需要在整流滤波电路后增加稳压电路。</a:t>
            </a:r>
          </a:p>
        </p:txBody>
      </p:sp>
      <p:sp>
        <p:nvSpPr>
          <p:cNvPr id="83972" name="Rectangle 4"/>
          <p:cNvSpPr>
            <a:spLocks noChangeArrowheads="1"/>
          </p:cNvSpPr>
          <p:nvPr/>
        </p:nvSpPr>
        <p:spPr bwMode="auto">
          <a:xfrm>
            <a:off x="250825" y="2589838"/>
            <a:ext cx="5400675" cy="519113"/>
          </a:xfrm>
          <a:prstGeom prst="rect">
            <a:avLst/>
          </a:prstGeom>
          <a:noFill/>
          <a:ln>
            <a:noFill/>
          </a:ln>
        </p:spPr>
        <p:txBody>
          <a:bodyPr anchor="ctr">
            <a:spAutoFit/>
          </a:bodyPr>
          <a:lstStyle>
            <a:lvl1pPr eaLnBrk="0" hangingPunct="0">
              <a:defRPr kumimoji="1" sz="2400">
                <a:solidFill>
                  <a:schemeClr val="tx1"/>
                </a:solidFill>
                <a:latin typeface="Times New Roman" panose="02020603050405020304" pitchFamily="18" charset="0"/>
                <a:ea typeface="굴림" pitchFamily="34" charset="-127"/>
              </a:defRPr>
            </a:lvl1pPr>
            <a:lvl2pPr marL="742950" indent="-285750" eaLnBrk="0" hangingPunct="0">
              <a:defRPr kumimoji="1" sz="2400">
                <a:solidFill>
                  <a:schemeClr val="tx1"/>
                </a:solidFill>
                <a:latin typeface="Times New Roman" panose="02020603050405020304" pitchFamily="18" charset="0"/>
                <a:ea typeface="굴림" pitchFamily="34" charset="-127"/>
              </a:defRPr>
            </a:lvl2pPr>
            <a:lvl3pPr marL="1143000" indent="-228600" eaLnBrk="0" hangingPunct="0">
              <a:defRPr kumimoji="1" sz="2400">
                <a:solidFill>
                  <a:schemeClr val="tx1"/>
                </a:solidFill>
                <a:latin typeface="Times New Roman" panose="02020603050405020304" pitchFamily="18" charset="0"/>
                <a:ea typeface="굴림" pitchFamily="34" charset="-127"/>
              </a:defRPr>
            </a:lvl3pPr>
            <a:lvl4pPr marL="1600200" indent="-228600" eaLnBrk="0" hangingPunct="0">
              <a:defRPr kumimoji="1" sz="2400">
                <a:solidFill>
                  <a:schemeClr val="tx1"/>
                </a:solidFill>
                <a:latin typeface="Times New Roman" panose="02020603050405020304" pitchFamily="18" charset="0"/>
                <a:ea typeface="굴림" pitchFamily="34" charset="-127"/>
              </a:defRPr>
            </a:lvl4pPr>
            <a:lvl5pPr marL="2057400" indent="-228600" eaLnBrk="0" hangingPunct="0">
              <a:defRPr kumimoji="1" sz="2400">
                <a:solidFill>
                  <a:schemeClr val="tx1"/>
                </a:solidFill>
                <a:latin typeface="Times New Roman" panose="02020603050405020304" pitchFamily="18" charset="0"/>
                <a:ea typeface="굴림" pitchFamily="34" charset="-127"/>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34" charset="-127"/>
              </a:defRPr>
            </a:lvl9pPr>
          </a:lstStyle>
          <a:p>
            <a:pPr eaLnBrk="1" hangingPunct="1"/>
            <a:r>
              <a:rPr lang="en-US" altLang="zh-CN" sz="2800" b="1" dirty="0" smtClean="0">
                <a:solidFill>
                  <a:srgbClr val="FF0000"/>
                </a:solidFill>
                <a:ea typeface="宋体" panose="02010600030101010101" pitchFamily="2" charset="-122"/>
                <a:cs typeface="Times New Roman" panose="02020603050405020304" pitchFamily="18" charset="0"/>
              </a:rPr>
              <a:t>18.3.1  </a:t>
            </a:r>
            <a:r>
              <a:rPr kumimoji="0" lang="zh-CN" altLang="en-US" sz="2800" b="1" dirty="0">
                <a:solidFill>
                  <a:srgbClr val="FF0000"/>
                </a:solidFill>
                <a:ea typeface="宋体" panose="02010600030101010101" pitchFamily="2" charset="-122"/>
                <a:cs typeface="Times New Roman" panose="02020603050405020304" pitchFamily="18" charset="0"/>
              </a:rPr>
              <a:t>硅稳压二极管稳压电路</a:t>
            </a:r>
          </a:p>
        </p:txBody>
      </p:sp>
      <p:sp>
        <p:nvSpPr>
          <p:cNvPr id="44107" name="Rectangle 75"/>
          <p:cNvSpPr>
            <a:spLocks noChangeArrowheads="1"/>
          </p:cNvSpPr>
          <p:nvPr/>
        </p:nvSpPr>
        <p:spPr bwMode="auto">
          <a:xfrm>
            <a:off x="0" y="26442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graphicFrame>
        <p:nvGraphicFramePr>
          <p:cNvPr id="44106" name="Object 74"/>
          <p:cNvGraphicFramePr>
            <a:graphicFrameLocks noChangeAspect="1"/>
          </p:cNvGraphicFramePr>
          <p:nvPr>
            <p:extLst/>
          </p:nvPr>
        </p:nvGraphicFramePr>
        <p:xfrm>
          <a:off x="1692275" y="3141663"/>
          <a:ext cx="5400675" cy="2093912"/>
        </p:xfrm>
        <a:graphic>
          <a:graphicData uri="http://schemas.openxmlformats.org/presentationml/2006/ole">
            <mc:AlternateContent xmlns:mc="http://schemas.openxmlformats.org/markup-compatibility/2006">
              <mc:Choice xmlns:v="urn:schemas-microsoft-com:vml" Requires="v">
                <p:oleObj spid="_x0000_s19461" name="Visio" r:id="rId3" imgW="2769364" imgH="1078960" progId="Visio.Drawing.11">
                  <p:embed/>
                </p:oleObj>
              </mc:Choice>
              <mc:Fallback>
                <p:oleObj name="Visio" r:id="rId3" imgW="2769364" imgH="10789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141663"/>
                        <a:ext cx="5400675" cy="209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108" name="Rectangle 76"/>
          <p:cNvSpPr>
            <a:spLocks noChangeArrowheads="1"/>
          </p:cNvSpPr>
          <p:nvPr/>
        </p:nvSpPr>
        <p:spPr bwMode="auto">
          <a:xfrm>
            <a:off x="2916238" y="5227608"/>
            <a:ext cx="2877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000" b="1">
                <a:latin typeface="Times New Roman" panose="02020603050405020304" pitchFamily="18" charset="0"/>
                <a:cs typeface="Times New Roman" panose="02020603050405020304" pitchFamily="18" charset="0"/>
              </a:rPr>
              <a:t>硅稳压二极管稳压电路 </a:t>
            </a:r>
          </a:p>
        </p:txBody>
      </p:sp>
      <p:sp>
        <p:nvSpPr>
          <p:cNvPr id="44109" name="AutoShape 77"/>
          <p:cNvSpPr>
            <a:spLocks noChangeArrowheads="1"/>
          </p:cNvSpPr>
          <p:nvPr/>
        </p:nvSpPr>
        <p:spPr bwMode="auto">
          <a:xfrm>
            <a:off x="6084888" y="2420938"/>
            <a:ext cx="1439862" cy="503237"/>
          </a:xfrm>
          <a:prstGeom prst="wedgeRoundRectCallout">
            <a:avLst>
              <a:gd name="adj1" fmla="val -72931"/>
              <a:gd name="adj2" fmla="val 220032"/>
              <a:gd name="adj3" fmla="val 16667"/>
            </a:avLst>
          </a:prstGeom>
          <a:solidFill>
            <a:schemeClr val="bg1"/>
          </a:solidFill>
          <a:ln w="2857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latin typeface="Times New Roman" panose="02020603050405020304" pitchFamily="18" charset="0"/>
                <a:cs typeface="Times New Roman" panose="02020603050405020304" pitchFamily="18" charset="0"/>
              </a:rPr>
              <a:t>限流电阻 </a:t>
            </a:r>
          </a:p>
        </p:txBody>
      </p:sp>
      <p:sp>
        <p:nvSpPr>
          <p:cNvPr id="44110" name="Rectangle 78"/>
          <p:cNvSpPr>
            <a:spLocks noChangeArrowheads="1"/>
          </p:cNvSpPr>
          <p:nvPr/>
        </p:nvSpPr>
        <p:spPr bwMode="auto">
          <a:xfrm>
            <a:off x="444380" y="5687227"/>
            <a:ext cx="8229601" cy="830997"/>
          </a:xfrm>
          <a:prstGeom prst="rect">
            <a:avLst/>
          </a:prstGeom>
          <a:noFill/>
          <a:ln w="28575">
            <a:solidFill>
              <a:srgbClr val="00CC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en-US" sz="2400" b="1">
                <a:solidFill>
                  <a:srgbClr val="FF0000"/>
                </a:solidFill>
                <a:latin typeface="Times New Roman" panose="02020603050405020304" pitchFamily="18" charset="0"/>
                <a:cs typeface="Times New Roman" panose="02020603050405020304" pitchFamily="18" charset="0"/>
              </a:rPr>
              <a:t>       由于稳压二极管</a:t>
            </a:r>
            <a:r>
              <a:rPr lang="en-US" altLang="zh-CN" sz="2400" b="1" i="1">
                <a:solidFill>
                  <a:srgbClr val="FF0000"/>
                </a:solidFill>
                <a:latin typeface="Times New Roman" panose="02020603050405020304" pitchFamily="18" charset="0"/>
                <a:cs typeface="Times New Roman" panose="02020603050405020304" pitchFamily="18" charset="0"/>
              </a:rPr>
              <a:t>D</a:t>
            </a:r>
            <a:r>
              <a:rPr lang="en-US" altLang="zh-CN" sz="2400" b="1" baseline="-25000">
                <a:solidFill>
                  <a:srgbClr val="FF0000"/>
                </a:solidFill>
                <a:latin typeface="Times New Roman" panose="02020603050405020304" pitchFamily="18" charset="0"/>
                <a:cs typeface="Times New Roman" panose="02020603050405020304" pitchFamily="18" charset="0"/>
              </a:rPr>
              <a:t>Z</a:t>
            </a:r>
            <a:r>
              <a:rPr lang="zh-CN" altLang="en-US" sz="2400" b="1">
                <a:solidFill>
                  <a:srgbClr val="FF0000"/>
                </a:solidFill>
                <a:latin typeface="Times New Roman" panose="02020603050405020304" pitchFamily="18" charset="0"/>
                <a:cs typeface="Times New Roman" panose="02020603050405020304" pitchFamily="18" charset="0"/>
              </a:rPr>
              <a:t>与负载电阻并联，故称为并联型稳压电路。</a:t>
            </a:r>
          </a:p>
        </p:txBody>
      </p:sp>
    </p:spTree>
    <p:extLst>
      <p:ext uri="{BB962C8B-B14F-4D97-AF65-F5344CB8AC3E}">
        <p14:creationId xmlns:p14="http://schemas.microsoft.com/office/powerpoint/2010/main" val="3312026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82946"/>
                                        </p:tgtEl>
                                        <p:attrNameLst>
                                          <p:attrName>style.visibility</p:attrName>
                                        </p:attrNameLst>
                                      </p:cBhvr>
                                      <p:to>
                                        <p:strVal val="visible"/>
                                      </p:to>
                                    </p:set>
                                    <p:anim calcmode="lin" valueType="num">
                                      <p:cBhvr>
                                        <p:cTn id="7" dur="1000" fill="hold"/>
                                        <p:tgtEl>
                                          <p:spTgt spid="82946"/>
                                        </p:tgtEl>
                                        <p:attrNameLst>
                                          <p:attrName>ppt_w</p:attrName>
                                        </p:attrNameLst>
                                      </p:cBhvr>
                                      <p:tavLst>
                                        <p:tav tm="0">
                                          <p:val>
                                            <p:fltVal val="0"/>
                                          </p:val>
                                        </p:tav>
                                        <p:tav tm="100000">
                                          <p:val>
                                            <p:strVal val="#ppt_w"/>
                                          </p:val>
                                        </p:tav>
                                      </p:tavLst>
                                    </p:anim>
                                    <p:anim calcmode="lin" valueType="num">
                                      <p:cBhvr>
                                        <p:cTn id="8" dur="1000" fill="hold"/>
                                        <p:tgtEl>
                                          <p:spTgt spid="82946"/>
                                        </p:tgtEl>
                                        <p:attrNameLst>
                                          <p:attrName>ppt_h</p:attrName>
                                        </p:attrNameLst>
                                      </p:cBhvr>
                                      <p:tavLst>
                                        <p:tav tm="0">
                                          <p:val>
                                            <p:fltVal val="0"/>
                                          </p:val>
                                        </p:tav>
                                        <p:tav tm="100000">
                                          <p:val>
                                            <p:strVal val="#ppt_h"/>
                                          </p:val>
                                        </p:tav>
                                      </p:tavLst>
                                    </p:anim>
                                    <p:anim calcmode="lin" valueType="num">
                                      <p:cBhvr>
                                        <p:cTn id="9" dur="1000" fill="hold"/>
                                        <p:tgtEl>
                                          <p:spTgt spid="82946"/>
                                        </p:tgtEl>
                                        <p:attrNameLst>
                                          <p:attrName>style.rotation</p:attrName>
                                        </p:attrNameLst>
                                      </p:cBhvr>
                                      <p:tavLst>
                                        <p:tav tm="0">
                                          <p:val>
                                            <p:fltVal val="90"/>
                                          </p:val>
                                        </p:tav>
                                        <p:tav tm="100000">
                                          <p:val>
                                            <p:fltVal val="0"/>
                                          </p:val>
                                        </p:tav>
                                      </p:tavLst>
                                    </p:anim>
                                    <p:animEffect transition="in" filter="fade">
                                      <p:cBhvr>
                                        <p:cTn id="10" dur="1000"/>
                                        <p:tgtEl>
                                          <p:spTgt spid="8294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4104"/>
                                        </p:tgtEl>
                                        <p:attrNameLst>
                                          <p:attrName>style.visibility</p:attrName>
                                        </p:attrNameLst>
                                      </p:cBhvr>
                                      <p:to>
                                        <p:strVal val="visible"/>
                                      </p:to>
                                    </p:set>
                                    <p:animEffect transition="in" filter="blinds(horizontal)">
                                      <p:cBhvr>
                                        <p:cTn id="15" dur="1000"/>
                                        <p:tgtEl>
                                          <p:spTgt spid="441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3972"/>
                                        </p:tgtEl>
                                        <p:attrNameLst>
                                          <p:attrName>style.visibility</p:attrName>
                                        </p:attrNameLst>
                                      </p:cBhvr>
                                      <p:to>
                                        <p:strVal val="visible"/>
                                      </p:to>
                                    </p:set>
                                    <p:animEffect transition="in" filter="wipe(up)">
                                      <p:cBhvr>
                                        <p:cTn id="20" dur="1000"/>
                                        <p:tgtEl>
                                          <p:spTgt spid="8397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44106"/>
                                        </p:tgtEl>
                                        <p:attrNameLst>
                                          <p:attrName>style.visibility</p:attrName>
                                        </p:attrNameLst>
                                      </p:cBhvr>
                                      <p:to>
                                        <p:strVal val="visible"/>
                                      </p:to>
                                    </p:set>
                                    <p:animEffect transition="in" filter="dissolve">
                                      <p:cBhvr>
                                        <p:cTn id="25" dur="1000"/>
                                        <p:tgtEl>
                                          <p:spTgt spid="44106"/>
                                        </p:tgtEl>
                                      </p:cBhvr>
                                    </p:animEffect>
                                  </p:childTnLst>
                                </p:cTn>
                              </p:par>
                            </p:childTnLst>
                          </p:cTn>
                        </p:par>
                        <p:par>
                          <p:cTn id="26" fill="hold" nodeType="afterGroup">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4410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4109"/>
                                        </p:tgtEl>
                                        <p:attrNameLst>
                                          <p:attrName>style.visibility</p:attrName>
                                        </p:attrNameLst>
                                      </p:cBhvr>
                                      <p:to>
                                        <p:strVal val="visible"/>
                                      </p:to>
                                    </p:set>
                                    <p:animEffect transition="in" filter="wipe(up)">
                                      <p:cBhvr>
                                        <p:cTn id="33" dur="1000"/>
                                        <p:tgtEl>
                                          <p:spTgt spid="4410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4110"/>
                                        </p:tgtEl>
                                        <p:attrNameLst>
                                          <p:attrName>style.visibility</p:attrName>
                                        </p:attrNameLst>
                                      </p:cBhvr>
                                      <p:to>
                                        <p:strVal val="visible"/>
                                      </p:to>
                                    </p:set>
                                    <p:animEffect transition="in" filter="blinds(horizontal)">
                                      <p:cBhvr>
                                        <p:cTn id="38" dur="1000"/>
                                        <p:tgtEl>
                                          <p:spTgt spid="44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44104" grpId="0"/>
      <p:bldP spid="83972" grpId="0"/>
      <p:bldP spid="44108" grpId="0"/>
      <p:bldP spid="44109" grpId="0" animBg="1"/>
      <p:bldP spid="441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7"/>
          <p:cNvSpPr>
            <a:spLocks noChangeArrowheads="1"/>
          </p:cNvSpPr>
          <p:nvPr/>
        </p:nvSpPr>
        <p:spPr bwMode="auto">
          <a:xfrm>
            <a:off x="287338" y="2451323"/>
            <a:ext cx="20891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zh-CN" sz="2800" b="1" dirty="0">
                <a:solidFill>
                  <a:srgbClr val="FF0000"/>
                </a:solidFill>
                <a:latin typeface="Times New Roman" panose="02020603050405020304" pitchFamily="18" charset="0"/>
                <a:cs typeface="Times New Roman" panose="02020603050405020304" pitchFamily="18" charset="0"/>
              </a:rPr>
              <a:t>1.</a:t>
            </a:r>
            <a:r>
              <a:rPr lang="zh-CN" altLang="en-US" sz="2800" b="1" dirty="0">
                <a:solidFill>
                  <a:srgbClr val="FF0000"/>
                </a:solidFill>
                <a:latin typeface="Times New Roman" panose="02020603050405020304" pitchFamily="18" charset="0"/>
                <a:cs typeface="Times New Roman" panose="02020603050405020304" pitchFamily="18" charset="0"/>
              </a:rPr>
              <a:t>稳压原理</a:t>
            </a:r>
          </a:p>
        </p:txBody>
      </p:sp>
      <p:graphicFrame>
        <p:nvGraphicFramePr>
          <p:cNvPr id="3" name="Object 58"/>
          <p:cNvGraphicFramePr>
            <a:graphicFrameLocks noChangeAspect="1"/>
          </p:cNvGraphicFramePr>
          <p:nvPr>
            <p:extLst/>
          </p:nvPr>
        </p:nvGraphicFramePr>
        <p:xfrm>
          <a:off x="1836738" y="434576"/>
          <a:ext cx="5400675" cy="2093912"/>
        </p:xfrm>
        <a:graphic>
          <a:graphicData uri="http://schemas.openxmlformats.org/presentationml/2006/ole">
            <mc:AlternateContent xmlns:mc="http://schemas.openxmlformats.org/markup-compatibility/2006">
              <mc:Choice xmlns:v="urn:schemas-microsoft-com:vml" Requires="v">
                <p:oleObj spid="_x0000_s20485" name="Visio" r:id="rId3" imgW="2769364" imgH="1078960" progId="Visio.Drawing.11">
                  <p:embed/>
                </p:oleObj>
              </mc:Choice>
              <mc:Fallback>
                <p:oleObj name="Visio" r:id="rId3" imgW="2769364" imgH="10789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 y="434576"/>
                        <a:ext cx="5400675" cy="209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8"/>
          <p:cNvSpPr txBox="1">
            <a:spLocks noChangeArrowheads="1"/>
          </p:cNvSpPr>
          <p:nvPr/>
        </p:nvSpPr>
        <p:spPr bwMode="auto">
          <a:xfrm>
            <a:off x="631410" y="3764842"/>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1"/>
              <a:t>R</a:t>
            </a:r>
            <a:r>
              <a:rPr lang="en-US" altLang="zh-CN" sz="2800" b="1" baseline="-25000"/>
              <a:t>L</a:t>
            </a:r>
            <a:r>
              <a:rPr lang="en-US" altLang="zh-CN" sz="2800" b="1">
                <a:sym typeface="Symbol" panose="05050102010706020507" pitchFamily="18" charset="2"/>
              </a:rPr>
              <a:t>(</a:t>
            </a:r>
            <a:r>
              <a:rPr lang="en-US" altLang="zh-CN" sz="2800" b="1" i="1">
                <a:sym typeface="Symbol" panose="05050102010706020507" pitchFamily="18" charset="2"/>
              </a:rPr>
              <a:t>I</a:t>
            </a:r>
            <a:r>
              <a:rPr lang="en-US" altLang="zh-CN" b="1" baseline="-25000"/>
              <a:t>O</a:t>
            </a:r>
            <a:r>
              <a:rPr lang="en-US" altLang="zh-CN" sz="2800" b="1">
                <a:sym typeface="Symbol" panose="05050102010706020507" pitchFamily="18" charset="2"/>
              </a:rPr>
              <a:t>) </a:t>
            </a:r>
            <a:r>
              <a:rPr lang="en-US" altLang="zh-CN" sz="2800" b="1" i="1">
                <a:sym typeface="Symbol" panose="05050102010706020507" pitchFamily="18" charset="2"/>
              </a:rPr>
              <a:t>I</a:t>
            </a:r>
            <a:r>
              <a:rPr lang="en-US" altLang="zh-CN" sz="2800" b="1" baseline="-25000">
                <a:sym typeface="Symbol" panose="05050102010706020507" pitchFamily="18" charset="2"/>
              </a:rPr>
              <a:t>R</a:t>
            </a:r>
            <a:r>
              <a:rPr lang="en-US" altLang="zh-CN" sz="2800" b="1">
                <a:sym typeface="Symbol" panose="05050102010706020507" pitchFamily="18" charset="2"/>
              </a:rPr>
              <a:t> </a:t>
            </a:r>
          </a:p>
        </p:txBody>
      </p:sp>
      <p:sp>
        <p:nvSpPr>
          <p:cNvPr id="12" name="Text Box 19"/>
          <p:cNvSpPr txBox="1">
            <a:spLocks noChangeArrowheads="1"/>
          </p:cNvSpPr>
          <p:nvPr/>
        </p:nvSpPr>
        <p:spPr bwMode="auto">
          <a:xfrm>
            <a:off x="625854" y="3214773"/>
            <a:ext cx="4325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smtClean="0">
                <a:solidFill>
                  <a:srgbClr val="FF0000"/>
                </a:solidFill>
              </a:rPr>
              <a:t>a. </a:t>
            </a:r>
            <a:r>
              <a:rPr lang="zh-CN" altLang="en-US" sz="2800" b="1" dirty="0" smtClean="0">
                <a:solidFill>
                  <a:srgbClr val="FF0000"/>
                </a:solidFill>
              </a:rPr>
              <a:t>设</a:t>
            </a:r>
            <a:r>
              <a:rPr lang="en-US" altLang="zh-CN" sz="2800" b="1" i="1" dirty="0">
                <a:solidFill>
                  <a:srgbClr val="FF0000"/>
                </a:solidFill>
              </a:rPr>
              <a:t>U</a:t>
            </a:r>
            <a:r>
              <a:rPr lang="en-US" altLang="zh-CN" sz="2800" b="1" baseline="-25000" dirty="0">
                <a:solidFill>
                  <a:srgbClr val="FF0000"/>
                </a:solidFill>
              </a:rPr>
              <a:t>I</a:t>
            </a:r>
            <a:r>
              <a:rPr lang="zh-CN" altLang="en-US" sz="2800" b="1" dirty="0">
                <a:solidFill>
                  <a:srgbClr val="FF0000"/>
                </a:solidFill>
              </a:rPr>
              <a:t>一定，负载</a:t>
            </a:r>
            <a:r>
              <a:rPr lang="en-US" altLang="zh-CN" sz="2800" b="1" i="1" dirty="0">
                <a:solidFill>
                  <a:srgbClr val="FF0000"/>
                </a:solidFill>
              </a:rPr>
              <a:t>R</a:t>
            </a:r>
            <a:r>
              <a:rPr lang="en-US" altLang="zh-CN" sz="2800" b="1" baseline="-25000" dirty="0">
                <a:solidFill>
                  <a:srgbClr val="FF0000"/>
                </a:solidFill>
              </a:rPr>
              <a:t>L</a:t>
            </a:r>
            <a:r>
              <a:rPr lang="zh-CN" altLang="en-US" sz="2800" b="1" dirty="0">
                <a:solidFill>
                  <a:srgbClr val="FF0000"/>
                </a:solidFill>
              </a:rPr>
              <a:t>变化</a:t>
            </a:r>
          </a:p>
        </p:txBody>
      </p:sp>
      <p:grpSp>
        <p:nvGrpSpPr>
          <p:cNvPr id="13" name="Group 20"/>
          <p:cNvGrpSpPr>
            <a:grpSpLocks/>
          </p:cNvGrpSpPr>
          <p:nvPr/>
        </p:nvGrpSpPr>
        <p:grpSpPr bwMode="auto">
          <a:xfrm>
            <a:off x="674273" y="3955342"/>
            <a:ext cx="5432425" cy="900113"/>
            <a:chOff x="370" y="3456"/>
            <a:chExt cx="3422" cy="567"/>
          </a:xfrm>
        </p:grpSpPr>
        <p:sp>
          <p:nvSpPr>
            <p:cNvPr id="14" name="Line 21"/>
            <p:cNvSpPr>
              <a:spLocks noChangeShapeType="1"/>
            </p:cNvSpPr>
            <p:nvPr/>
          </p:nvSpPr>
          <p:spPr bwMode="auto">
            <a:xfrm>
              <a:off x="3792" y="3456"/>
              <a:ext cx="0" cy="43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Rectangle 22"/>
            <p:cNvSpPr>
              <a:spLocks noChangeArrowheads="1"/>
            </p:cNvSpPr>
            <p:nvPr/>
          </p:nvSpPr>
          <p:spPr bwMode="auto">
            <a:xfrm>
              <a:off x="370" y="3696"/>
              <a:ext cx="3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t>U</a:t>
              </a:r>
              <a:r>
                <a:rPr lang="en-US" altLang="zh-CN" b="1" baseline="-25000"/>
                <a:t>O</a:t>
              </a:r>
              <a:r>
                <a:rPr lang="en-US" altLang="zh-CN" sz="2800" b="1" i="1" baseline="-25000"/>
                <a:t>  </a:t>
              </a:r>
              <a:r>
                <a:rPr lang="zh-CN" altLang="zh-CN" sz="2800" b="1">
                  <a:sym typeface="Symbol" panose="05050102010706020507" pitchFamily="18" charset="2"/>
                </a:rPr>
                <a:t>基本不变</a:t>
              </a:r>
              <a:r>
                <a:rPr lang="zh-CN" altLang="zh-CN" sz="2800" b="1" i="1">
                  <a:sym typeface="Symbol" panose="05050102010706020507" pitchFamily="18" charset="2"/>
                </a:rPr>
                <a:t> </a:t>
              </a:r>
              <a:r>
                <a:rPr lang="en-US" altLang="zh-CN" sz="2800" b="1" i="1">
                  <a:sym typeface="Symbol" panose="05050102010706020507" pitchFamily="18" charset="2"/>
                </a:rPr>
                <a:t>I</a:t>
              </a:r>
              <a:r>
                <a:rPr lang="en-US" altLang="zh-CN" sz="2800" b="1" baseline="-25000">
                  <a:sym typeface="Symbol" panose="05050102010706020507" pitchFamily="18" charset="2"/>
                </a:rPr>
                <a:t>R</a:t>
              </a:r>
              <a:r>
                <a:rPr lang="en-US" altLang="zh-CN" sz="2800" b="1" i="1">
                  <a:sym typeface="Symbol" panose="05050102010706020507" pitchFamily="18" charset="2"/>
                </a:rPr>
                <a:t> </a:t>
              </a:r>
              <a:r>
                <a:rPr lang="en-US" altLang="zh-CN" sz="2800" b="1">
                  <a:sym typeface="Symbol" panose="05050102010706020507" pitchFamily="18" charset="2"/>
                </a:rPr>
                <a:t>(</a:t>
              </a:r>
              <a:r>
                <a:rPr lang="en-US" altLang="zh-CN" sz="2800" b="1" i="1">
                  <a:sym typeface="Symbol" panose="05050102010706020507" pitchFamily="18" charset="2"/>
                </a:rPr>
                <a:t>I</a:t>
              </a:r>
              <a:r>
                <a:rPr lang="en-US" altLang="zh-CN" sz="2800" b="1" baseline="-25000">
                  <a:sym typeface="Symbol" panose="05050102010706020507" pitchFamily="18" charset="2"/>
                </a:rPr>
                <a:t>R</a:t>
              </a:r>
              <a:r>
                <a:rPr lang="en-US" altLang="zh-CN" sz="2800" b="1" i="1">
                  <a:sym typeface="Symbol" panose="05050102010706020507" pitchFamily="18" charset="2"/>
                </a:rPr>
                <a:t>R</a:t>
              </a:r>
              <a:r>
                <a:rPr lang="en-US" altLang="zh-CN" sz="2800" b="1">
                  <a:sym typeface="Symbol" panose="05050102010706020507" pitchFamily="18" charset="2"/>
                </a:rPr>
                <a:t>) </a:t>
              </a:r>
              <a:r>
                <a:rPr lang="zh-CN" altLang="zh-CN" sz="2800" b="1">
                  <a:sym typeface="Symbol" panose="05050102010706020507" pitchFamily="18" charset="2"/>
                </a:rPr>
                <a:t>基本不变</a:t>
              </a:r>
              <a:endParaRPr lang="zh-CN" altLang="en-US" sz="2800" b="1">
                <a:sym typeface="Symbol" panose="05050102010706020507" pitchFamily="18" charset="2"/>
              </a:endParaRPr>
            </a:p>
          </p:txBody>
        </p:sp>
      </p:grpSp>
      <p:sp>
        <p:nvSpPr>
          <p:cNvPr id="16" name="Rectangle 23"/>
          <p:cNvSpPr>
            <a:spLocks noChangeArrowheads="1"/>
          </p:cNvSpPr>
          <p:nvPr/>
        </p:nvSpPr>
        <p:spPr bwMode="auto">
          <a:xfrm>
            <a:off x="2941223" y="3741030"/>
            <a:ext cx="21478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a:sym typeface="Symbol" panose="05050102010706020507" pitchFamily="18" charset="2"/>
              </a:rPr>
              <a:t> </a:t>
            </a:r>
            <a:r>
              <a:rPr lang="en-US" altLang="zh-CN" sz="2800" b="1" i="1"/>
              <a:t>U</a:t>
            </a:r>
            <a:r>
              <a:rPr lang="en-US" altLang="zh-CN" b="1" baseline="-25000"/>
              <a:t>O</a:t>
            </a:r>
            <a:r>
              <a:rPr lang="en-US" altLang="zh-CN" sz="2800" b="1" i="1"/>
              <a:t> </a:t>
            </a:r>
            <a:r>
              <a:rPr lang="en-US" altLang="zh-CN" sz="2800" b="1">
                <a:sym typeface="Symbol" panose="05050102010706020507" pitchFamily="18" charset="2"/>
              </a:rPr>
              <a:t>(</a:t>
            </a:r>
            <a:r>
              <a:rPr lang="en-US" altLang="zh-CN" sz="2800" b="1" i="1"/>
              <a:t>U</a:t>
            </a:r>
            <a:r>
              <a:rPr lang="en-US" altLang="zh-CN" sz="2800" b="1" baseline="-25000"/>
              <a:t>Z</a:t>
            </a:r>
            <a:r>
              <a:rPr lang="en-US" altLang="zh-CN" sz="2800" b="1" i="1" baseline="-25000"/>
              <a:t> </a:t>
            </a:r>
            <a:r>
              <a:rPr lang="en-US" altLang="zh-CN" sz="2800" b="1">
                <a:sym typeface="Symbol" panose="05050102010706020507" pitchFamily="18" charset="2"/>
              </a:rPr>
              <a:t>) </a:t>
            </a:r>
          </a:p>
        </p:txBody>
      </p:sp>
      <p:sp>
        <p:nvSpPr>
          <p:cNvPr id="17" name="Rectangle 24"/>
          <p:cNvSpPr>
            <a:spLocks noChangeArrowheads="1"/>
          </p:cNvSpPr>
          <p:nvPr/>
        </p:nvSpPr>
        <p:spPr bwMode="auto">
          <a:xfrm>
            <a:off x="4968460" y="3726742"/>
            <a:ext cx="1136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a:sym typeface="Symbol" panose="05050102010706020507" pitchFamily="18" charset="2"/>
              </a:rPr>
              <a:t> </a:t>
            </a:r>
            <a:r>
              <a:rPr lang="en-US" altLang="zh-CN" sz="2800" b="1" i="1"/>
              <a:t>I</a:t>
            </a:r>
            <a:r>
              <a:rPr lang="en-US" altLang="zh-CN" sz="2800" b="1" baseline="-25000"/>
              <a:t>Z</a:t>
            </a:r>
            <a:r>
              <a:rPr lang="en-US" altLang="zh-CN" sz="2800" b="1">
                <a:sym typeface="Symbol" panose="05050102010706020507" pitchFamily="18" charset="2"/>
              </a:rPr>
              <a:t></a:t>
            </a:r>
          </a:p>
        </p:txBody>
      </p:sp>
      <p:grpSp>
        <p:nvGrpSpPr>
          <p:cNvPr id="18" name="Group 25"/>
          <p:cNvGrpSpPr>
            <a:grpSpLocks/>
          </p:cNvGrpSpPr>
          <p:nvPr/>
        </p:nvGrpSpPr>
        <p:grpSpPr bwMode="auto">
          <a:xfrm>
            <a:off x="5887623" y="4031542"/>
            <a:ext cx="534987" cy="823913"/>
            <a:chOff x="3503" y="3504"/>
            <a:chExt cx="337" cy="519"/>
          </a:xfrm>
        </p:grpSpPr>
        <p:sp>
          <p:nvSpPr>
            <p:cNvPr id="19" name="Line 26"/>
            <p:cNvSpPr>
              <a:spLocks noChangeShapeType="1"/>
            </p:cNvSpPr>
            <p:nvPr/>
          </p:nvSpPr>
          <p:spPr bwMode="auto">
            <a:xfrm>
              <a:off x="3600" y="3504"/>
              <a:ext cx="19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3792" y="3504"/>
              <a:ext cx="0" cy="3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Rectangle 28"/>
            <p:cNvSpPr>
              <a:spLocks noChangeArrowheads="1"/>
            </p:cNvSpPr>
            <p:nvPr/>
          </p:nvSpPr>
          <p:spPr bwMode="auto">
            <a:xfrm>
              <a:off x="3503" y="3696"/>
              <a:ext cx="3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800" b="1" i="1">
                  <a:sym typeface="Symbol" panose="05050102010706020507" pitchFamily="18" charset="2"/>
                </a:rPr>
                <a:t></a:t>
              </a:r>
              <a:endParaRPr lang="en-US" altLang="zh-CN" sz="2800" b="1" i="1">
                <a:sym typeface="Symbol" panose="05050102010706020507" pitchFamily="18" charset="2"/>
              </a:endParaRPr>
            </a:p>
          </p:txBody>
        </p:sp>
      </p:grpSp>
      <p:sp>
        <p:nvSpPr>
          <p:cNvPr id="46" name="Line 98"/>
          <p:cNvSpPr>
            <a:spLocks noChangeShapeType="1"/>
          </p:cNvSpPr>
          <p:nvPr/>
        </p:nvSpPr>
        <p:spPr bwMode="auto">
          <a:xfrm>
            <a:off x="6914200" y="6144926"/>
            <a:ext cx="1468437" cy="0"/>
          </a:xfrm>
          <a:prstGeom prst="line">
            <a:avLst/>
          </a:prstGeom>
          <a:noFill/>
          <a:ln w="28575">
            <a:solidFill>
              <a:srgbClr val="003399"/>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99"/>
          <p:cNvSpPr>
            <a:spLocks noChangeShapeType="1"/>
          </p:cNvSpPr>
          <p:nvPr/>
        </p:nvSpPr>
        <p:spPr bwMode="auto">
          <a:xfrm flipV="1">
            <a:off x="6899912" y="4544726"/>
            <a:ext cx="0" cy="1576388"/>
          </a:xfrm>
          <a:prstGeom prst="line">
            <a:avLst/>
          </a:prstGeom>
          <a:noFill/>
          <a:ln w="28575">
            <a:solidFill>
              <a:srgbClr val="003399"/>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8" name="Group 122"/>
          <p:cNvGrpSpPr>
            <a:grpSpLocks/>
          </p:cNvGrpSpPr>
          <p:nvPr/>
        </p:nvGrpSpPr>
        <p:grpSpPr bwMode="auto">
          <a:xfrm>
            <a:off x="6596700" y="3723989"/>
            <a:ext cx="2468562" cy="2732087"/>
            <a:chOff x="4013" y="2073"/>
            <a:chExt cx="1555" cy="1721"/>
          </a:xfrm>
        </p:grpSpPr>
        <p:grpSp>
          <p:nvGrpSpPr>
            <p:cNvPr id="49" name="Group 123"/>
            <p:cNvGrpSpPr>
              <a:grpSpLocks/>
            </p:cNvGrpSpPr>
            <p:nvPr/>
          </p:nvGrpSpPr>
          <p:grpSpPr bwMode="auto">
            <a:xfrm>
              <a:off x="4013" y="2073"/>
              <a:ext cx="1555" cy="1721"/>
              <a:chOff x="4013" y="1977"/>
              <a:chExt cx="1555" cy="1721"/>
            </a:xfrm>
          </p:grpSpPr>
          <p:sp>
            <p:nvSpPr>
              <p:cNvPr id="52" name="Line 124"/>
              <p:cNvSpPr>
                <a:spLocks noChangeShapeType="1"/>
              </p:cNvSpPr>
              <p:nvPr/>
            </p:nvSpPr>
            <p:spPr bwMode="auto">
              <a:xfrm flipH="1">
                <a:off x="5115" y="2495"/>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Freeform 125"/>
              <p:cNvSpPr>
                <a:spLocks/>
              </p:cNvSpPr>
              <p:nvPr/>
            </p:nvSpPr>
            <p:spPr bwMode="auto">
              <a:xfrm>
                <a:off x="5063" y="2495"/>
                <a:ext cx="104" cy="61"/>
              </a:xfrm>
              <a:custGeom>
                <a:avLst/>
                <a:gdLst>
                  <a:gd name="T0" fmla="*/ 122 w 96"/>
                  <a:gd name="T1" fmla="*/ 0 h 56"/>
                  <a:gd name="T2" fmla="*/ 61 w 96"/>
                  <a:gd name="T3" fmla="*/ 62 h 56"/>
                  <a:gd name="T4" fmla="*/ 0 w 96"/>
                  <a:gd name="T5" fmla="*/ 62 h 56"/>
                  <a:gd name="T6" fmla="*/ 0 60000 65536"/>
                  <a:gd name="T7" fmla="*/ 0 60000 65536"/>
                  <a:gd name="T8" fmla="*/ 0 60000 65536"/>
                  <a:gd name="T9" fmla="*/ 0 w 96"/>
                  <a:gd name="T10" fmla="*/ 0 h 56"/>
                  <a:gd name="T11" fmla="*/ 96 w 96"/>
                  <a:gd name="T12" fmla="*/ 56 h 56"/>
                </a:gdLst>
                <a:ahLst/>
                <a:cxnLst>
                  <a:cxn ang="T6">
                    <a:pos x="T0" y="T1"/>
                  </a:cxn>
                  <a:cxn ang="T7">
                    <a:pos x="T2" y="T3"/>
                  </a:cxn>
                  <a:cxn ang="T8">
                    <a:pos x="T4" y="T5"/>
                  </a:cxn>
                </a:cxnLst>
                <a:rect l="T9" t="T10" r="T11" b="T12"/>
                <a:pathLst>
                  <a:path w="96" h="56">
                    <a:moveTo>
                      <a:pt x="96" y="0"/>
                    </a:moveTo>
                    <a:cubicBezTo>
                      <a:pt x="80" y="20"/>
                      <a:pt x="64" y="40"/>
                      <a:pt x="48" y="48"/>
                    </a:cubicBezTo>
                    <a:cubicBezTo>
                      <a:pt x="32" y="56"/>
                      <a:pt x="8" y="48"/>
                      <a:pt x="0" y="4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Line 126"/>
              <p:cNvSpPr>
                <a:spLocks noChangeShapeType="1"/>
              </p:cNvSpPr>
              <p:nvPr/>
            </p:nvSpPr>
            <p:spPr bwMode="auto">
              <a:xfrm flipV="1">
                <a:off x="4223" y="2507"/>
                <a:ext cx="21" cy="692"/>
              </a:xfrm>
              <a:prstGeom prst="line">
                <a:avLst/>
              </a:prstGeom>
              <a:noFill/>
              <a:ln w="28575">
                <a:solidFill>
                  <a:srgbClr val="000099"/>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127"/>
              <p:cNvSpPr>
                <a:spLocks noChangeShapeType="1"/>
              </p:cNvSpPr>
              <p:nvPr/>
            </p:nvSpPr>
            <p:spPr bwMode="auto">
              <a:xfrm>
                <a:off x="4223" y="3199"/>
                <a:ext cx="961" cy="0"/>
              </a:xfrm>
              <a:prstGeom prst="line">
                <a:avLst/>
              </a:prstGeom>
              <a:noFill/>
              <a:ln w="28575">
                <a:solidFill>
                  <a:srgbClr val="000099"/>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Text Box 128"/>
              <p:cNvSpPr txBox="1">
                <a:spLocks noChangeArrowheads="1"/>
              </p:cNvSpPr>
              <p:nvPr/>
            </p:nvSpPr>
            <p:spPr bwMode="auto">
              <a:xfrm>
                <a:off x="5243" y="2469"/>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ea typeface="楷体_GB2312" pitchFamily="49" charset="-122"/>
                  </a:rPr>
                  <a:t>U</a:t>
                </a:r>
                <a:endParaRPr lang="en-US" altLang="zh-CN" b="1">
                  <a:ea typeface="楷体_GB2312" pitchFamily="49" charset="-122"/>
                </a:endParaRPr>
              </a:p>
            </p:txBody>
          </p:sp>
          <p:sp>
            <p:nvSpPr>
              <p:cNvPr id="57" name="Line 129"/>
              <p:cNvSpPr>
                <a:spLocks noChangeShapeType="1"/>
              </p:cNvSpPr>
              <p:nvPr/>
            </p:nvSpPr>
            <p:spPr bwMode="auto">
              <a:xfrm>
                <a:off x="5145" y="2085"/>
                <a:ext cx="0" cy="1613"/>
              </a:xfrm>
              <a:prstGeom prst="line">
                <a:avLst/>
              </a:prstGeom>
              <a:noFill/>
              <a:ln w="28575">
                <a:solidFill>
                  <a:schemeClr val="tx1"/>
                </a:solidFill>
                <a:round/>
                <a:headEnd type="stealth" w="med" len="lg"/>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58" name="Line 130"/>
              <p:cNvSpPr>
                <a:spLocks noChangeShapeType="1"/>
              </p:cNvSpPr>
              <p:nvPr/>
            </p:nvSpPr>
            <p:spPr bwMode="auto">
              <a:xfrm>
                <a:off x="4069" y="2507"/>
                <a:ext cx="1384" cy="0"/>
              </a:xfrm>
              <a:prstGeom prst="line">
                <a:avLst/>
              </a:prstGeom>
              <a:noFill/>
              <a:ln w="28575">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59" name="Freeform 131"/>
              <p:cNvSpPr>
                <a:spLocks/>
              </p:cNvSpPr>
              <p:nvPr/>
            </p:nvSpPr>
            <p:spPr bwMode="auto">
              <a:xfrm>
                <a:off x="4205" y="2546"/>
                <a:ext cx="910" cy="1152"/>
              </a:xfrm>
              <a:custGeom>
                <a:avLst/>
                <a:gdLst>
                  <a:gd name="T0" fmla="*/ 707 w 1032"/>
                  <a:gd name="T1" fmla="*/ 2 h 1466"/>
                  <a:gd name="T2" fmla="*/ 494 w 1032"/>
                  <a:gd name="T3" fmla="*/ 7 h 1466"/>
                  <a:gd name="T4" fmla="*/ 156 w 1032"/>
                  <a:gd name="T5" fmla="*/ 7 h 1466"/>
                  <a:gd name="T6" fmla="*/ 66 w 1032"/>
                  <a:gd name="T7" fmla="*/ 48 h 1466"/>
                  <a:gd name="T8" fmla="*/ 41 w 1032"/>
                  <a:gd name="T9" fmla="*/ 234 h 1466"/>
                  <a:gd name="T10" fmla="*/ 9 w 1032"/>
                  <a:gd name="T11" fmla="*/ 613 h 1466"/>
                  <a:gd name="T12" fmla="*/ 0 w 1032"/>
                  <a:gd name="T13" fmla="*/ 711 h 1466"/>
                  <a:gd name="T14" fmla="*/ 0 60000 65536"/>
                  <a:gd name="T15" fmla="*/ 0 60000 65536"/>
                  <a:gd name="T16" fmla="*/ 0 60000 65536"/>
                  <a:gd name="T17" fmla="*/ 0 60000 65536"/>
                  <a:gd name="T18" fmla="*/ 0 60000 65536"/>
                  <a:gd name="T19" fmla="*/ 0 60000 65536"/>
                  <a:gd name="T20" fmla="*/ 0 60000 65536"/>
                  <a:gd name="T21" fmla="*/ 0 w 1032"/>
                  <a:gd name="T22" fmla="*/ 0 h 1466"/>
                  <a:gd name="T23" fmla="*/ 1032 w 1032"/>
                  <a:gd name="T24" fmla="*/ 1466 h 14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 h="1466">
                    <a:moveTo>
                      <a:pt x="1032" y="2"/>
                    </a:moveTo>
                    <a:cubicBezTo>
                      <a:pt x="943" y="7"/>
                      <a:pt x="854" y="12"/>
                      <a:pt x="720" y="14"/>
                    </a:cubicBezTo>
                    <a:cubicBezTo>
                      <a:pt x="586" y="16"/>
                      <a:pt x="332" y="0"/>
                      <a:pt x="228" y="14"/>
                    </a:cubicBezTo>
                    <a:cubicBezTo>
                      <a:pt x="124" y="28"/>
                      <a:pt x="124" y="20"/>
                      <a:pt x="96" y="98"/>
                    </a:cubicBezTo>
                    <a:cubicBezTo>
                      <a:pt x="68" y="176"/>
                      <a:pt x="74" y="288"/>
                      <a:pt x="60" y="482"/>
                    </a:cubicBezTo>
                    <a:cubicBezTo>
                      <a:pt x="46" y="676"/>
                      <a:pt x="22" y="1098"/>
                      <a:pt x="12" y="1262"/>
                    </a:cubicBezTo>
                    <a:cubicBezTo>
                      <a:pt x="2" y="1426"/>
                      <a:pt x="2" y="1432"/>
                      <a:pt x="0" y="1466"/>
                    </a:cubicBezTo>
                  </a:path>
                </a:pathLst>
              </a:cu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60" name="Text Box 132"/>
              <p:cNvSpPr txBox="1">
                <a:spLocks noChangeArrowheads="1"/>
              </p:cNvSpPr>
              <p:nvPr/>
            </p:nvSpPr>
            <p:spPr bwMode="auto">
              <a:xfrm>
                <a:off x="5166" y="1977"/>
                <a:ext cx="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ea typeface="楷体_GB2312" pitchFamily="49" charset="-122"/>
                  </a:rPr>
                  <a:t>I</a:t>
                </a:r>
                <a:endParaRPr lang="en-US" altLang="zh-CN" b="1">
                  <a:ea typeface="楷体_GB2312" pitchFamily="49" charset="-122"/>
                </a:endParaRPr>
              </a:p>
            </p:txBody>
          </p:sp>
          <p:sp>
            <p:nvSpPr>
              <p:cNvPr id="61" name="Rectangle 133"/>
              <p:cNvSpPr>
                <a:spLocks noChangeArrowheads="1"/>
              </p:cNvSpPr>
              <p:nvPr/>
            </p:nvSpPr>
            <p:spPr bwMode="auto">
              <a:xfrm>
                <a:off x="4013" y="2202"/>
                <a:ext cx="5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i="1">
                    <a:ea typeface="楷体_GB2312" pitchFamily="49" charset="-122"/>
                  </a:rPr>
                  <a:t>U</a:t>
                </a:r>
                <a:r>
                  <a:rPr lang="en-US" altLang="zh-CN" b="1" baseline="-25000">
                    <a:ea typeface="楷体_GB2312" pitchFamily="49" charset="-122"/>
                  </a:rPr>
                  <a:t>Z</a:t>
                </a:r>
                <a:endParaRPr lang="en-US" altLang="zh-CN" b="1" i="1">
                  <a:ea typeface="楷体_GB2312" pitchFamily="49" charset="-122"/>
                </a:endParaRPr>
              </a:p>
            </p:txBody>
          </p:sp>
        </p:grpSp>
        <p:sp>
          <p:nvSpPr>
            <p:cNvPr id="50" name="Line 134"/>
            <p:cNvSpPr>
              <a:spLocks noChangeShapeType="1"/>
            </p:cNvSpPr>
            <p:nvPr/>
          </p:nvSpPr>
          <p:spPr bwMode="auto">
            <a:xfrm>
              <a:off x="4272" y="3024"/>
              <a:ext cx="877" cy="0"/>
            </a:xfrm>
            <a:prstGeom prst="line">
              <a:avLst/>
            </a:prstGeom>
            <a:noFill/>
            <a:ln w="28575">
              <a:solidFill>
                <a:srgbClr val="CC0066"/>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135"/>
            <p:cNvSpPr>
              <a:spLocks noChangeShapeType="1"/>
            </p:cNvSpPr>
            <p:nvPr/>
          </p:nvSpPr>
          <p:spPr bwMode="auto">
            <a:xfrm flipV="1">
              <a:off x="4272" y="2592"/>
              <a:ext cx="0" cy="449"/>
            </a:xfrm>
            <a:prstGeom prst="line">
              <a:avLst/>
            </a:prstGeom>
            <a:noFill/>
            <a:ln w="28575">
              <a:solidFill>
                <a:srgbClr val="CC0066"/>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 name="Text Box 20"/>
          <p:cNvSpPr txBox="1">
            <a:spLocks noChangeArrowheads="1"/>
          </p:cNvSpPr>
          <p:nvPr/>
        </p:nvSpPr>
        <p:spPr bwMode="auto">
          <a:xfrm>
            <a:off x="806072" y="5568196"/>
            <a:ext cx="2209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1"/>
              <a:t>U</a:t>
            </a:r>
            <a:r>
              <a:rPr lang="en-US" altLang="zh-CN" sz="2800" b="1" baseline="-25000"/>
              <a:t>I</a:t>
            </a:r>
            <a:r>
              <a:rPr lang="en-US" altLang="zh-CN" sz="2800" b="1">
                <a:sym typeface="Symbol" panose="05050102010706020507" pitchFamily="18" charset="2"/>
              </a:rPr>
              <a:t> </a:t>
            </a:r>
            <a:r>
              <a:rPr lang="en-US" altLang="zh-CN" sz="2800" b="1" i="1">
                <a:sym typeface="Symbol" panose="05050102010706020507" pitchFamily="18" charset="2"/>
              </a:rPr>
              <a:t>U</a:t>
            </a:r>
            <a:r>
              <a:rPr lang="en-US" altLang="zh-CN" sz="2800" b="1" baseline="-25000">
                <a:sym typeface="Symbol" panose="05050102010706020507" pitchFamily="18" charset="2"/>
              </a:rPr>
              <a:t>Z</a:t>
            </a:r>
            <a:r>
              <a:rPr lang="en-US" altLang="zh-CN" sz="2800" b="1">
                <a:sym typeface="Symbol" panose="05050102010706020507" pitchFamily="18" charset="2"/>
              </a:rPr>
              <a:t> </a:t>
            </a:r>
            <a:endParaRPr lang="en-US" altLang="zh-CN" sz="2800" b="1" i="1">
              <a:sym typeface="Symbol" panose="05050102010706020507" pitchFamily="18" charset="2"/>
            </a:endParaRPr>
          </a:p>
        </p:txBody>
      </p:sp>
      <p:sp>
        <p:nvSpPr>
          <p:cNvPr id="64" name="Text Box 21"/>
          <p:cNvSpPr txBox="1">
            <a:spLocks noChangeArrowheads="1"/>
          </p:cNvSpPr>
          <p:nvPr/>
        </p:nvSpPr>
        <p:spPr bwMode="auto">
          <a:xfrm>
            <a:off x="625854" y="4977645"/>
            <a:ext cx="4325938" cy="519113"/>
          </a:xfrm>
          <a:prstGeom prst="rect">
            <a:avLst/>
          </a:prstGeom>
          <a:noFill/>
          <a:ln w="9525">
            <a:noFill/>
            <a:miter lim="800000"/>
            <a:headEnd/>
            <a:tailEnd/>
          </a:ln>
          <a:effectLst/>
        </p:spPr>
        <p:txBody>
          <a:bodyPr anchor="ctr">
            <a:spAutoFit/>
          </a:bodyPr>
          <a:lstStyle/>
          <a:p>
            <a:pPr eaLnBrk="1" hangingPunct="1">
              <a:spcBef>
                <a:spcPct val="50000"/>
              </a:spcBef>
              <a:defRPr/>
            </a:pPr>
            <a:r>
              <a:rPr lang="en-US" altLang="zh-CN" sz="2800" b="1" dirty="0" smtClean="0">
                <a:solidFill>
                  <a:srgbClr val="FF0000"/>
                </a:solidFill>
                <a:latin typeface="Times New Roman" panose="02020603050405020304" pitchFamily="18" charset="0"/>
                <a:cs typeface="Times New Roman" panose="02020603050405020304" pitchFamily="18" charset="0"/>
              </a:rPr>
              <a:t>b. </a:t>
            </a:r>
            <a:r>
              <a:rPr lang="zh-CN" altLang="en-US" sz="2800" b="1" dirty="0" smtClean="0">
                <a:solidFill>
                  <a:srgbClr val="FF0000"/>
                </a:solidFill>
                <a:latin typeface="Times New Roman" panose="02020603050405020304" pitchFamily="18" charset="0"/>
                <a:cs typeface="Times New Roman" panose="02020603050405020304" pitchFamily="18" charset="0"/>
              </a:rPr>
              <a:t>设</a:t>
            </a:r>
            <a:r>
              <a:rPr lang="zh-CN" altLang="en-US" sz="2800" b="1" dirty="0">
                <a:solidFill>
                  <a:srgbClr val="FF0000"/>
                </a:solidFill>
                <a:latin typeface="Times New Roman" panose="02020603050405020304" pitchFamily="18" charset="0"/>
                <a:cs typeface="Times New Roman" panose="02020603050405020304" pitchFamily="18" charset="0"/>
              </a:rPr>
              <a:t>负载</a:t>
            </a:r>
            <a:r>
              <a:rPr lang="en-US" altLang="zh-CN" sz="2800" b="1" i="1" dirty="0">
                <a:solidFill>
                  <a:srgbClr val="FF0000"/>
                </a:solidFill>
                <a:latin typeface="Times New Roman" panose="02020603050405020304" pitchFamily="18" charset="0"/>
                <a:cs typeface="Times New Roman" panose="02020603050405020304" pitchFamily="18" charset="0"/>
              </a:rPr>
              <a:t>R</a:t>
            </a:r>
            <a:r>
              <a:rPr lang="en-US" altLang="zh-CN" sz="2800" b="1" i="1" baseline="-25000" dirty="0">
                <a:solidFill>
                  <a:srgbClr val="FF0000"/>
                </a:solidFill>
                <a:latin typeface="Times New Roman" panose="02020603050405020304" pitchFamily="18" charset="0"/>
                <a:cs typeface="Times New Roman" panose="02020603050405020304" pitchFamily="18" charset="0"/>
              </a:rPr>
              <a:t>L</a:t>
            </a:r>
            <a:r>
              <a:rPr lang="zh-CN" altLang="en-US" sz="2800" b="1" dirty="0">
                <a:solidFill>
                  <a:srgbClr val="FF0000"/>
                </a:solidFill>
                <a:latin typeface="Times New Roman" panose="02020603050405020304" pitchFamily="18" charset="0"/>
                <a:cs typeface="Times New Roman" panose="02020603050405020304" pitchFamily="18" charset="0"/>
              </a:rPr>
              <a:t>一定， </a:t>
            </a:r>
            <a:r>
              <a:rPr lang="en-US" altLang="zh-CN" sz="2800" b="1" i="1" dirty="0">
                <a:solidFill>
                  <a:srgbClr val="FF0000"/>
                </a:solidFill>
                <a:latin typeface="Times New Roman" panose="02020603050405020304" pitchFamily="18" charset="0"/>
                <a:cs typeface="Times New Roman" panose="02020603050405020304" pitchFamily="18" charset="0"/>
              </a:rPr>
              <a:t>U</a:t>
            </a:r>
            <a:r>
              <a:rPr lang="en-US" altLang="zh-CN" sz="2800" b="1" i="1" baseline="-25000" dirty="0">
                <a:solidFill>
                  <a:srgbClr val="FF0000"/>
                </a:solidFill>
                <a:latin typeface="Times New Roman" panose="02020603050405020304" pitchFamily="18" charset="0"/>
                <a:cs typeface="Times New Roman" panose="02020603050405020304" pitchFamily="18" charset="0"/>
              </a:rPr>
              <a:t>I </a:t>
            </a:r>
            <a:r>
              <a:rPr lang="zh-CN" altLang="en-US" sz="2800" b="1" dirty="0">
                <a:solidFill>
                  <a:srgbClr val="FF0000"/>
                </a:solidFill>
                <a:latin typeface="Times New Roman" panose="02020603050405020304" pitchFamily="18" charset="0"/>
                <a:cs typeface="Times New Roman" panose="02020603050405020304" pitchFamily="18" charset="0"/>
              </a:rPr>
              <a:t>变化</a:t>
            </a:r>
          </a:p>
        </p:txBody>
      </p:sp>
      <p:grpSp>
        <p:nvGrpSpPr>
          <p:cNvPr id="65" name="Group 22"/>
          <p:cNvGrpSpPr>
            <a:grpSpLocks/>
          </p:cNvGrpSpPr>
          <p:nvPr/>
        </p:nvGrpSpPr>
        <p:grpSpPr bwMode="auto">
          <a:xfrm>
            <a:off x="509209" y="5739646"/>
            <a:ext cx="5040313" cy="900112"/>
            <a:chOff x="617" y="3456"/>
            <a:chExt cx="3175" cy="567"/>
          </a:xfrm>
        </p:grpSpPr>
        <p:sp>
          <p:nvSpPr>
            <p:cNvPr id="66" name="Line 23"/>
            <p:cNvSpPr>
              <a:spLocks noChangeShapeType="1"/>
            </p:cNvSpPr>
            <p:nvPr/>
          </p:nvSpPr>
          <p:spPr bwMode="auto">
            <a:xfrm>
              <a:off x="3792" y="3456"/>
              <a:ext cx="0" cy="43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7" name="Rectangle 24"/>
            <p:cNvSpPr>
              <a:spLocks noChangeArrowheads="1"/>
            </p:cNvSpPr>
            <p:nvPr/>
          </p:nvSpPr>
          <p:spPr bwMode="auto">
            <a:xfrm>
              <a:off x="617" y="3696"/>
              <a:ext cx="28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t>            U</a:t>
              </a:r>
              <a:r>
                <a:rPr lang="en-US" altLang="zh-CN" b="1" baseline="-25000"/>
                <a:t>O</a:t>
              </a:r>
              <a:r>
                <a:rPr lang="en-US" altLang="zh-CN" sz="2800" b="1" i="1" baseline="-25000"/>
                <a:t>  </a:t>
              </a:r>
              <a:r>
                <a:rPr lang="zh-CN" altLang="zh-CN" sz="2800" b="1">
                  <a:sym typeface="Symbol" panose="05050102010706020507" pitchFamily="18" charset="2"/>
                </a:rPr>
                <a:t>基本不变</a:t>
              </a:r>
              <a:r>
                <a:rPr lang="zh-CN" altLang="zh-CN" sz="2800" b="1" i="1">
                  <a:sym typeface="Symbol" panose="05050102010706020507" pitchFamily="18" charset="2"/>
                </a:rPr>
                <a:t> </a:t>
              </a:r>
              <a:r>
                <a:rPr lang="en-US" altLang="zh-CN" sz="2800" b="1" i="1">
                  <a:sym typeface="Symbol" panose="05050102010706020507" pitchFamily="18" charset="2"/>
                </a:rPr>
                <a:t>I</a:t>
              </a:r>
              <a:r>
                <a:rPr lang="en-US" altLang="zh-CN" sz="2800" b="1" baseline="-25000">
                  <a:sym typeface="Symbol" panose="05050102010706020507" pitchFamily="18" charset="2"/>
                </a:rPr>
                <a:t>R</a:t>
              </a:r>
              <a:r>
                <a:rPr lang="en-US" altLang="zh-CN" sz="2800" b="1" i="1">
                  <a:sym typeface="Symbol" panose="05050102010706020507" pitchFamily="18" charset="2"/>
                </a:rPr>
                <a:t>R </a:t>
              </a:r>
              <a:r>
                <a:rPr lang="en-US" altLang="zh-CN" sz="2800" b="1">
                  <a:sym typeface="Symbol" panose="05050102010706020507" pitchFamily="18" charset="2"/>
                </a:rPr>
                <a:t></a:t>
              </a:r>
            </a:p>
          </p:txBody>
        </p:sp>
      </p:grpSp>
      <p:sp>
        <p:nvSpPr>
          <p:cNvPr id="68" name="Rectangle 25"/>
          <p:cNvSpPr>
            <a:spLocks noChangeArrowheads="1"/>
          </p:cNvSpPr>
          <p:nvPr/>
        </p:nvSpPr>
        <p:spPr bwMode="auto">
          <a:xfrm>
            <a:off x="2634872" y="5534858"/>
            <a:ext cx="1196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a:sym typeface="Symbol" panose="05050102010706020507" pitchFamily="18" charset="2"/>
              </a:rPr>
              <a:t> </a:t>
            </a:r>
            <a:r>
              <a:rPr lang="en-US" altLang="zh-CN" sz="2800" b="1" i="1"/>
              <a:t>I</a:t>
            </a:r>
            <a:r>
              <a:rPr lang="en-US" altLang="zh-CN" sz="2800" b="1" baseline="-25000"/>
              <a:t>Z </a:t>
            </a:r>
            <a:r>
              <a:rPr lang="en-US" altLang="zh-CN" sz="2800" b="1">
                <a:sym typeface="Symbol" panose="05050102010706020507" pitchFamily="18" charset="2"/>
              </a:rPr>
              <a:t></a:t>
            </a:r>
          </a:p>
        </p:txBody>
      </p:sp>
      <p:sp>
        <p:nvSpPr>
          <p:cNvPr id="69" name="Rectangle 26"/>
          <p:cNvSpPr>
            <a:spLocks noChangeArrowheads="1"/>
          </p:cNvSpPr>
          <p:nvPr/>
        </p:nvSpPr>
        <p:spPr bwMode="auto">
          <a:xfrm>
            <a:off x="3777872" y="5472946"/>
            <a:ext cx="1262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a:sym typeface="Symbol" panose="05050102010706020507" pitchFamily="18" charset="2"/>
              </a:rPr>
              <a:t> </a:t>
            </a:r>
            <a:r>
              <a:rPr lang="en-US" altLang="zh-CN" sz="2800" b="1" i="1"/>
              <a:t>I</a:t>
            </a:r>
            <a:r>
              <a:rPr lang="en-US" altLang="zh-CN" sz="2800" b="1" baseline="-25000"/>
              <a:t>R </a:t>
            </a:r>
            <a:r>
              <a:rPr lang="en-US" altLang="zh-CN" sz="2800" b="1">
                <a:sym typeface="Symbol" panose="05050102010706020507" pitchFamily="18" charset="2"/>
              </a:rPr>
              <a:t></a:t>
            </a:r>
          </a:p>
        </p:txBody>
      </p:sp>
      <p:grpSp>
        <p:nvGrpSpPr>
          <p:cNvPr id="70" name="Group 27"/>
          <p:cNvGrpSpPr>
            <a:grpSpLocks/>
          </p:cNvGrpSpPr>
          <p:nvPr/>
        </p:nvGrpSpPr>
        <p:grpSpPr bwMode="auto">
          <a:xfrm>
            <a:off x="4920872" y="5763458"/>
            <a:ext cx="534987" cy="823913"/>
            <a:chOff x="3503" y="3504"/>
            <a:chExt cx="337" cy="519"/>
          </a:xfrm>
        </p:grpSpPr>
        <p:sp>
          <p:nvSpPr>
            <p:cNvPr id="71" name="Line 28"/>
            <p:cNvSpPr>
              <a:spLocks noChangeShapeType="1"/>
            </p:cNvSpPr>
            <p:nvPr/>
          </p:nvSpPr>
          <p:spPr bwMode="auto">
            <a:xfrm>
              <a:off x="3600" y="3504"/>
              <a:ext cx="19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29"/>
            <p:cNvSpPr>
              <a:spLocks noChangeShapeType="1"/>
            </p:cNvSpPr>
            <p:nvPr/>
          </p:nvSpPr>
          <p:spPr bwMode="auto">
            <a:xfrm>
              <a:off x="3792" y="3504"/>
              <a:ext cx="0" cy="3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Rectangle 30"/>
            <p:cNvSpPr>
              <a:spLocks noChangeArrowheads="1"/>
            </p:cNvSpPr>
            <p:nvPr/>
          </p:nvSpPr>
          <p:spPr bwMode="auto">
            <a:xfrm>
              <a:off x="3503" y="3696"/>
              <a:ext cx="3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sz="2800" b="1" i="1">
                  <a:sym typeface="Symbol" panose="05050102010706020507" pitchFamily="18" charset="2"/>
                </a:rPr>
                <a:t></a:t>
              </a:r>
              <a:endParaRPr lang="en-US" altLang="zh-CN" sz="2800" b="1" i="1">
                <a:sym typeface="Symbol" panose="05050102010706020507" pitchFamily="18" charset="2"/>
              </a:endParaRPr>
            </a:p>
          </p:txBody>
        </p:sp>
      </p:grpSp>
      <p:sp>
        <p:nvSpPr>
          <p:cNvPr id="74" name="Rectangle 4" descr="40%"/>
          <p:cNvSpPr>
            <a:spLocks noChangeArrowheads="1"/>
          </p:cNvSpPr>
          <p:nvPr/>
        </p:nvSpPr>
        <p:spPr bwMode="auto">
          <a:xfrm>
            <a:off x="2465803" y="2614285"/>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1" dirty="0">
                <a:solidFill>
                  <a:srgbClr val="CC0000"/>
                </a:solidFill>
              </a:rPr>
              <a:t>U</a:t>
            </a:r>
            <a:r>
              <a:rPr lang="en-US" altLang="zh-CN" b="1" baseline="-25000" dirty="0">
                <a:solidFill>
                  <a:srgbClr val="CC0000"/>
                </a:solidFill>
              </a:rPr>
              <a:t>O</a:t>
            </a:r>
            <a:r>
              <a:rPr lang="en-US" altLang="zh-CN" sz="2800" b="1" dirty="0">
                <a:solidFill>
                  <a:srgbClr val="CC0000"/>
                </a:solidFill>
              </a:rPr>
              <a:t> </a:t>
            </a:r>
            <a:r>
              <a:rPr lang="en-US" altLang="zh-CN" sz="2800" b="1" i="1" dirty="0">
                <a:solidFill>
                  <a:srgbClr val="CC0000"/>
                </a:solidFill>
              </a:rPr>
              <a:t>= U</a:t>
            </a:r>
            <a:r>
              <a:rPr lang="en-US" altLang="zh-CN" sz="2800" b="1" baseline="-25000" dirty="0">
                <a:solidFill>
                  <a:srgbClr val="CC0000"/>
                </a:solidFill>
              </a:rPr>
              <a:t>Z </a:t>
            </a:r>
            <a:r>
              <a:rPr lang="en-US" altLang="zh-CN" sz="2800" b="1" i="1" baseline="-25000" dirty="0">
                <a:solidFill>
                  <a:srgbClr val="CC0000"/>
                </a:solidFill>
              </a:rPr>
              <a:t>       </a:t>
            </a:r>
            <a:r>
              <a:rPr lang="en-US" altLang="zh-CN" sz="2800" b="1" i="1" dirty="0">
                <a:solidFill>
                  <a:srgbClr val="CC0000"/>
                </a:solidFill>
              </a:rPr>
              <a:t>I</a:t>
            </a:r>
            <a:r>
              <a:rPr lang="en-US" altLang="zh-CN" sz="2800" b="1" baseline="-25000" dirty="0">
                <a:solidFill>
                  <a:srgbClr val="CC0000"/>
                </a:solidFill>
              </a:rPr>
              <a:t>R </a:t>
            </a:r>
            <a:r>
              <a:rPr lang="en-US" altLang="zh-CN" sz="2800" b="1" i="1" dirty="0">
                <a:solidFill>
                  <a:srgbClr val="CC0000"/>
                </a:solidFill>
              </a:rPr>
              <a:t>= I</a:t>
            </a:r>
            <a:r>
              <a:rPr lang="en-US" altLang="zh-CN" b="1" baseline="-25000" dirty="0">
                <a:solidFill>
                  <a:srgbClr val="CC0000"/>
                </a:solidFill>
              </a:rPr>
              <a:t>O</a:t>
            </a:r>
            <a:r>
              <a:rPr lang="en-US" altLang="zh-CN" sz="2800" b="1" i="1" dirty="0">
                <a:solidFill>
                  <a:srgbClr val="CC0000"/>
                </a:solidFill>
              </a:rPr>
              <a:t> + I</a:t>
            </a:r>
            <a:r>
              <a:rPr lang="en-US" altLang="zh-CN" sz="2800" b="1" baseline="-25000" dirty="0">
                <a:solidFill>
                  <a:srgbClr val="CC0000"/>
                </a:solidFill>
              </a:rPr>
              <a:t>Z</a:t>
            </a:r>
          </a:p>
        </p:txBody>
      </p:sp>
      <p:sp>
        <p:nvSpPr>
          <p:cNvPr id="75" name="AutoShape 67"/>
          <p:cNvSpPr>
            <a:spLocks noChangeArrowheads="1"/>
          </p:cNvSpPr>
          <p:nvPr/>
        </p:nvSpPr>
        <p:spPr bwMode="auto">
          <a:xfrm>
            <a:off x="754441" y="4281444"/>
            <a:ext cx="7612322" cy="2444780"/>
          </a:xfrm>
          <a:prstGeom prst="horizontalScroll">
            <a:avLst>
              <a:gd name="adj" fmla="val 6324"/>
            </a:avLst>
          </a:prstGeom>
          <a:solidFill>
            <a:schemeClr val="bg1"/>
          </a:solidFill>
          <a:ln w="28575">
            <a:solidFill>
              <a:srgbClr val="7030A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800" b="1" dirty="0">
                <a:latin typeface="宋体" panose="02010600030101010101" pitchFamily="2" charset="-122"/>
              </a:rPr>
              <a:t>   </a:t>
            </a:r>
            <a:r>
              <a:rPr lang="zh-CN" altLang="en-US" sz="2800" b="1" dirty="0" smtClean="0">
                <a:latin typeface="宋体" panose="02010600030101010101" pitchFamily="2" charset="-122"/>
              </a:rPr>
              <a:t> 在</a:t>
            </a:r>
            <a:r>
              <a:rPr lang="zh-CN" altLang="en-US" sz="2800" b="1" dirty="0">
                <a:latin typeface="宋体" panose="02010600030101010101" pitchFamily="2" charset="-122"/>
              </a:rPr>
              <a:t>稳压二极管所组成的稳压电路中，利用</a:t>
            </a:r>
          </a:p>
          <a:p>
            <a:r>
              <a:rPr lang="zh-CN" altLang="en-US" sz="2800" b="1" dirty="0">
                <a:latin typeface="宋体" panose="02010600030101010101" pitchFamily="2" charset="-122"/>
              </a:rPr>
              <a:t>稳压所起的电流调节作用，通过限流电阻上电</a:t>
            </a:r>
          </a:p>
          <a:p>
            <a:r>
              <a:rPr lang="zh-CN" altLang="en-US" sz="2800" b="1" dirty="0">
                <a:latin typeface="宋体" panose="02010600030101010101" pitchFamily="2" charset="-122"/>
              </a:rPr>
              <a:t>压的变化进行补偿，达到稳压的目的。</a:t>
            </a:r>
            <a:r>
              <a:rPr lang="zh-CN" altLang="en-US" sz="2800" b="1" dirty="0">
                <a:solidFill>
                  <a:srgbClr val="FF0000"/>
                </a:solidFill>
                <a:latin typeface="宋体" panose="02010600030101010101" pitchFamily="2" charset="-122"/>
              </a:rPr>
              <a:t>限流电</a:t>
            </a:r>
          </a:p>
          <a:p>
            <a:r>
              <a:rPr lang="zh-CN" altLang="en-US" sz="2800" b="1" dirty="0">
                <a:solidFill>
                  <a:srgbClr val="FF0000"/>
                </a:solidFill>
                <a:latin typeface="宋体" panose="02010600030101010101" pitchFamily="2" charset="-122"/>
              </a:rPr>
              <a:t>阻</a:t>
            </a:r>
            <a:r>
              <a:rPr lang="zh-CN" altLang="en-US" sz="2800" b="1" dirty="0">
                <a:latin typeface="宋体" panose="02010600030101010101" pitchFamily="2" charset="-122"/>
              </a:rPr>
              <a:t>在稳压电路中是必不可少的元件。</a:t>
            </a:r>
          </a:p>
        </p:txBody>
      </p:sp>
    </p:spTree>
    <p:extLst>
      <p:ext uri="{BB962C8B-B14F-4D97-AF65-F5344CB8AC3E}">
        <p14:creationId xmlns:p14="http://schemas.microsoft.com/office/powerpoint/2010/main" val="296099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ou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Left)">
                                      <p:cBhvr>
                                        <p:cTn id="32" dur="500"/>
                                        <p:tgtEl>
                                          <p:spTgt spid="18"/>
                                        </p:tgtEl>
                                      </p:cBhvr>
                                    </p:animEffect>
                                  </p:childTnLst>
                                </p:cTn>
                              </p:par>
                            </p:childTnLst>
                          </p:cTn>
                        </p:par>
                        <p:par>
                          <p:cTn id="33" fill="hold">
                            <p:stCondLst>
                              <p:cond delay="500"/>
                            </p:stCondLst>
                            <p:childTnLst>
                              <p:par>
                                <p:cTn id="34" presetID="18" presetClass="entr" presetSubtype="12"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strips(downLeft)">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up)">
                                      <p:cBhvr>
                                        <p:cTn id="41" dur="500"/>
                                        <p:tgtEl>
                                          <p:spTgt spid="47"/>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32"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box(out)">
                                      <p:cBhvr>
                                        <p:cTn id="50" dur="500"/>
                                        <p:tgtEl>
                                          <p:spTgt spid="6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left)">
                                      <p:cBhvr>
                                        <p:cTn id="60" dur="500"/>
                                        <p:tgtEl>
                                          <p:spTgt spid="6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wipe(left)">
                                      <p:cBhvr>
                                        <p:cTn id="65" dur="500"/>
                                        <p:tgtEl>
                                          <p:spTgt spid="69"/>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nodeType="click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strips(downLeft)">
                                      <p:cBhvr>
                                        <p:cTn id="70" dur="500"/>
                                        <p:tgtEl>
                                          <p:spTgt spid="70"/>
                                        </p:tgtEl>
                                      </p:cBhvr>
                                    </p:animEffect>
                                  </p:childTnLst>
                                </p:cTn>
                              </p:par>
                            </p:childTnLst>
                          </p:cTn>
                        </p:par>
                        <p:par>
                          <p:cTn id="71" fill="hold">
                            <p:stCondLst>
                              <p:cond delay="500"/>
                            </p:stCondLst>
                            <p:childTnLst>
                              <p:par>
                                <p:cTn id="72" presetID="18" presetClass="entr" presetSubtype="12" fill="hold" nodeType="after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strips(downLeft)">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wipe(up)">
                                      <p:cBhvr>
                                        <p:cTn id="79"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utoUpdateAnimBg="0"/>
      <p:bldP spid="12" grpId="0" autoUpdateAnimBg="0"/>
      <p:bldP spid="16" grpId="0" autoUpdateAnimBg="0"/>
      <p:bldP spid="17" grpId="0" autoUpdateAnimBg="0"/>
      <p:bldP spid="46" grpId="0" animBg="1"/>
      <p:bldP spid="47" grpId="0" animBg="1"/>
      <p:bldP spid="63" grpId="0" autoUpdateAnimBg="0"/>
      <p:bldP spid="64" grpId="0" autoUpdateAnimBg="0"/>
      <p:bldP spid="68" grpId="0" autoUpdateAnimBg="0"/>
      <p:bldP spid="69" grpId="0" autoUpdateAnimBg="0"/>
      <p:bldP spid="7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3850" y="388461"/>
            <a:ext cx="2978701" cy="738664"/>
          </a:xfrm>
          <a:prstGeom prst="rect">
            <a:avLst/>
          </a:prstGeom>
        </p:spPr>
        <p:txBody>
          <a:bodyPr wrap="none">
            <a:spAutoFit/>
          </a:bodyPr>
          <a:lstStyle/>
          <a:p>
            <a:pPr algn="just">
              <a:lnSpc>
                <a:spcPct val="150000"/>
              </a:lnSpc>
              <a:spcAft>
                <a:spcPts val="0"/>
              </a:spcAft>
              <a:defRPr/>
            </a:pPr>
            <a:r>
              <a:rPr lang="en-US" altLang="zh-CN" sz="2800" b="1" kern="100" dirty="0" smtClean="0">
                <a:solidFill>
                  <a:srgbClr val="FF0000"/>
                </a:solidFill>
                <a:latin typeface="Times New Roman" panose="02020603050405020304" pitchFamily="18" charset="0"/>
                <a:cs typeface="Times New Roman" panose="02020603050405020304" pitchFamily="18" charset="0"/>
              </a:rPr>
              <a:t>2.</a:t>
            </a:r>
            <a:r>
              <a:rPr lang="zh-CN" altLang="zh-CN" sz="2800" b="1" kern="100" dirty="0">
                <a:solidFill>
                  <a:srgbClr val="FF0000"/>
                </a:solidFill>
                <a:latin typeface="Times New Roman" panose="02020603050405020304" pitchFamily="18" charset="0"/>
                <a:cs typeface="Times New Roman" panose="02020603050405020304" pitchFamily="18" charset="0"/>
              </a:rPr>
              <a:t>限流电阻的选择</a:t>
            </a:r>
            <a:endParaRPr lang="zh-CN" altLang="zh-CN" sz="2800" kern="100" dirty="0">
              <a:solidFill>
                <a:srgbClr val="FF0000"/>
              </a:solidFill>
              <a:latin typeface="Calibri" panose="020F0502020204030204" pitchFamily="34" charset="0"/>
              <a:cs typeface="Times New Roman" panose="02020603050405020304" pitchFamily="18" charset="0"/>
            </a:endParaRPr>
          </a:p>
        </p:txBody>
      </p:sp>
      <p:sp>
        <p:nvSpPr>
          <p:cNvPr id="36867" name="矩形 3"/>
          <p:cNvSpPr>
            <a:spLocks noChangeArrowheads="1"/>
          </p:cNvSpPr>
          <p:nvPr/>
        </p:nvSpPr>
        <p:spPr bwMode="auto">
          <a:xfrm>
            <a:off x="323850" y="1166812"/>
            <a:ext cx="84963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600" b="1"/>
              <a:t>       </a:t>
            </a:r>
            <a:r>
              <a:rPr lang="zh-CN" altLang="zh-CN" sz="2600" b="1"/>
              <a:t>稳压管稳压电路中，利用稳压管的电流调节作用，</a:t>
            </a:r>
            <a:r>
              <a:rPr lang="zh-CN" altLang="en-US" sz="2600" b="1"/>
              <a:t>通过</a:t>
            </a:r>
            <a:r>
              <a:rPr lang="zh-CN" altLang="zh-CN" sz="2600" b="1">
                <a:latin typeface="Times New Roman" panose="02020603050405020304" pitchFamily="18" charset="0"/>
                <a:cs typeface="Times New Roman" panose="02020603050405020304" pitchFamily="18" charset="0"/>
              </a:rPr>
              <a:t>限流电</a:t>
            </a:r>
            <a:r>
              <a:rPr lang="zh-CN" altLang="en-US" sz="2600" b="1">
                <a:latin typeface="Times New Roman" panose="02020603050405020304" pitchFamily="18" charset="0"/>
                <a:cs typeface="Times New Roman" panose="02020603050405020304" pitchFamily="18" charset="0"/>
              </a:rPr>
              <a:t>阻</a:t>
            </a:r>
            <a:r>
              <a:rPr lang="en-US" altLang="zh-CN" sz="2600" b="1" i="1">
                <a:solidFill>
                  <a:srgbClr val="FF0000"/>
                </a:solidFill>
                <a:latin typeface="Times New Roman" panose="02020603050405020304" pitchFamily="18" charset="0"/>
                <a:cs typeface="Times New Roman" panose="02020603050405020304" pitchFamily="18" charset="0"/>
              </a:rPr>
              <a:t>R</a:t>
            </a:r>
            <a:r>
              <a:rPr lang="zh-CN" altLang="zh-CN" sz="2600" b="1">
                <a:latin typeface="Times New Roman" panose="02020603050405020304" pitchFamily="18" charset="0"/>
                <a:cs typeface="Times New Roman" panose="02020603050405020304" pitchFamily="18" charset="0"/>
              </a:rPr>
              <a:t>上电压的变化进行补偿，达到稳压的目的。</a:t>
            </a:r>
            <a:endParaRPr lang="zh-CN" altLang="en-US" sz="2600" b="1"/>
          </a:p>
        </p:txBody>
      </p:sp>
      <p:graphicFrame>
        <p:nvGraphicFramePr>
          <p:cNvPr id="36868" name="对象 5"/>
          <p:cNvGraphicFramePr>
            <a:graphicFrameLocks noChangeAspect="1"/>
          </p:cNvGraphicFramePr>
          <p:nvPr>
            <p:extLst/>
          </p:nvPr>
        </p:nvGraphicFramePr>
        <p:xfrm>
          <a:off x="1090612" y="2098674"/>
          <a:ext cx="6408737" cy="2338388"/>
        </p:xfrm>
        <a:graphic>
          <a:graphicData uri="http://schemas.openxmlformats.org/presentationml/2006/ole">
            <mc:AlternateContent xmlns:mc="http://schemas.openxmlformats.org/markup-compatibility/2006">
              <mc:Choice xmlns:v="urn:schemas-microsoft-com:vml" Requires="v">
                <p:oleObj spid="_x0000_s21518" name="Visio" r:id="rId3" imgW="3927008" imgH="1429775" progId="Visio.Drawing.11">
                  <p:embed/>
                </p:oleObj>
              </mc:Choice>
              <mc:Fallback>
                <p:oleObj name="Visio" r:id="rId3" imgW="3927008" imgH="142977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612" y="2098674"/>
                        <a:ext cx="6408737"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6869" name="组合 9"/>
          <p:cNvGrpSpPr>
            <a:grpSpLocks/>
          </p:cNvGrpSpPr>
          <p:nvPr/>
        </p:nvGrpSpPr>
        <p:grpSpPr bwMode="auto">
          <a:xfrm>
            <a:off x="611188" y="4433147"/>
            <a:ext cx="7777162" cy="830262"/>
            <a:chOff x="611560" y="4590481"/>
            <a:chExt cx="7776864" cy="830997"/>
          </a:xfrm>
        </p:grpSpPr>
        <p:sp>
          <p:nvSpPr>
            <p:cNvPr id="36876" name="矩形 6"/>
            <p:cNvSpPr>
              <a:spLocks noChangeArrowheads="1"/>
            </p:cNvSpPr>
            <p:nvPr/>
          </p:nvSpPr>
          <p:spPr bwMode="auto">
            <a:xfrm>
              <a:off x="611560" y="4590481"/>
              <a:ext cx="77768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b="1" dirty="0" smtClean="0">
                  <a:latin typeface="Times New Roman" panose="02020603050405020304" pitchFamily="18" charset="0"/>
                  <a:cs typeface="Times New Roman" panose="02020603050405020304" pitchFamily="18" charset="0"/>
                </a:rPr>
                <a:t>        如</a:t>
              </a:r>
              <a:r>
                <a:rPr lang="zh-CN" altLang="en-US" sz="2400" b="1" dirty="0">
                  <a:latin typeface="Times New Roman" panose="02020603050405020304" pitchFamily="18" charset="0"/>
                  <a:cs typeface="Times New Roman" panose="02020603050405020304" pitchFamily="18" charset="0"/>
                </a:rPr>
                <a:t>图，</a:t>
              </a:r>
              <a:r>
                <a:rPr lang="zh-CN" altLang="zh-CN" sz="2400" b="1" dirty="0">
                  <a:latin typeface="Times New Roman" panose="02020603050405020304" pitchFamily="18" charset="0"/>
                  <a:cs typeface="Times New Roman" panose="02020603050405020304" pitchFamily="18" charset="0"/>
                </a:rPr>
                <a:t>要使稳压管正常工作，流过稳压管的电流必须限制在</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之间。</a:t>
              </a:r>
              <a:endParaRPr lang="zh-CN" altLang="en-US" sz="2400" b="1" dirty="0"/>
            </a:p>
          </p:txBody>
        </p:sp>
        <p:graphicFrame>
          <p:nvGraphicFramePr>
            <p:cNvPr id="36877" name="对象 8"/>
            <p:cNvGraphicFramePr>
              <a:graphicFrameLocks noChangeAspect="1"/>
            </p:cNvGraphicFramePr>
            <p:nvPr>
              <p:extLst/>
            </p:nvPr>
          </p:nvGraphicFramePr>
          <p:xfrm>
            <a:off x="2175650" y="4976978"/>
            <a:ext cx="1457325" cy="444500"/>
          </p:xfrm>
          <a:graphic>
            <a:graphicData uri="http://schemas.openxmlformats.org/presentationml/2006/ole">
              <mc:AlternateContent xmlns:mc="http://schemas.openxmlformats.org/markup-compatibility/2006">
                <mc:Choice xmlns:v="urn:schemas-microsoft-com:vml" Requires="v">
                  <p:oleObj spid="_x0000_s21519" name="Equation" r:id="rId5" imgW="749300" imgH="228600" progId="Equation.DSMT4">
                    <p:embed/>
                  </p:oleObj>
                </mc:Choice>
                <mc:Fallback>
                  <p:oleObj name="Equation" r:id="rId5" imgW="7493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5650" y="4976978"/>
                          <a:ext cx="14573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6870" name="组合 13"/>
          <p:cNvGrpSpPr>
            <a:grpSpLocks/>
          </p:cNvGrpSpPr>
          <p:nvPr/>
        </p:nvGrpSpPr>
        <p:grpSpPr bwMode="auto">
          <a:xfrm>
            <a:off x="611188" y="5345113"/>
            <a:ext cx="8296275" cy="461962"/>
            <a:chOff x="611560" y="5345625"/>
            <a:chExt cx="8295861" cy="461665"/>
          </a:xfrm>
        </p:grpSpPr>
        <p:sp>
          <p:nvSpPr>
            <p:cNvPr id="36874" name="矩形 10"/>
            <p:cNvSpPr>
              <a:spLocks noChangeArrowheads="1"/>
            </p:cNvSpPr>
            <p:nvPr/>
          </p:nvSpPr>
          <p:spPr bwMode="auto">
            <a:xfrm>
              <a:off x="611560" y="5345625"/>
              <a:ext cx="82958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zh-CN" sz="2400" b="1" dirty="0">
                  <a:latin typeface="Times New Roman" panose="02020603050405020304" pitchFamily="18" charset="0"/>
                  <a:cs typeface="Times New Roman" panose="02020603050405020304" pitchFamily="18" charset="0"/>
                </a:rPr>
                <a:t>电网电压波动使得滤波输出电压</a:t>
              </a:r>
              <a:r>
                <a:rPr lang="zh-CN" altLang="en-US" sz="2400" b="1" dirty="0">
                  <a:latin typeface="Times New Roman" panose="02020603050405020304" pitchFamily="18" charset="0"/>
                  <a:cs typeface="Times New Roman" panose="02020603050405020304" pitchFamily="18" charset="0"/>
                </a:rPr>
                <a:t>在                         之间变化；</a:t>
              </a:r>
              <a:endParaRPr lang="zh-CN" altLang="en-US" sz="2400" b="1" dirty="0"/>
            </a:p>
          </p:txBody>
        </p:sp>
        <p:graphicFrame>
          <p:nvGraphicFramePr>
            <p:cNvPr id="36875" name="对象 12"/>
            <p:cNvGraphicFramePr>
              <a:graphicFrameLocks noChangeAspect="1"/>
            </p:cNvGraphicFramePr>
            <p:nvPr/>
          </p:nvGraphicFramePr>
          <p:xfrm>
            <a:off x="5508104" y="5390009"/>
            <a:ext cx="1419915" cy="417281"/>
          </p:xfrm>
          <a:graphic>
            <a:graphicData uri="http://schemas.openxmlformats.org/presentationml/2006/ole">
              <mc:AlternateContent xmlns:mc="http://schemas.openxmlformats.org/markup-compatibility/2006">
                <mc:Choice xmlns:v="urn:schemas-microsoft-com:vml" Requires="v">
                  <p:oleObj spid="_x0000_s21520" name="Equation" r:id="rId7" imgW="774364" imgH="228501" progId="Equation.DSMT4">
                    <p:embed/>
                  </p:oleObj>
                </mc:Choice>
                <mc:Fallback>
                  <p:oleObj name="Equation" r:id="rId7" imgW="774364"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104" y="5390009"/>
                          <a:ext cx="1419915" cy="41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6871" name="组合 19"/>
          <p:cNvGrpSpPr>
            <a:grpSpLocks/>
          </p:cNvGrpSpPr>
          <p:nvPr/>
        </p:nvGrpSpPr>
        <p:grpSpPr bwMode="auto">
          <a:xfrm>
            <a:off x="611188" y="6021388"/>
            <a:ext cx="7367587" cy="549275"/>
            <a:chOff x="611560" y="6021288"/>
            <a:chExt cx="7367723" cy="548680"/>
          </a:xfrm>
        </p:grpSpPr>
        <p:sp>
          <p:nvSpPr>
            <p:cNvPr id="36872" name="矩形 15"/>
            <p:cNvSpPr>
              <a:spLocks noChangeArrowheads="1"/>
            </p:cNvSpPr>
            <p:nvPr/>
          </p:nvSpPr>
          <p:spPr bwMode="auto">
            <a:xfrm>
              <a:off x="611560" y="6021288"/>
              <a:ext cx="73677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cs typeface="Times New Roman" panose="02020603050405020304" pitchFamily="18" charset="0"/>
                </a:rPr>
                <a:t>负载的变化使得输出电流在                         之间变化。</a:t>
              </a:r>
              <a:endParaRPr lang="zh-CN" altLang="en-US" sz="2400" b="1"/>
            </a:p>
          </p:txBody>
        </p:sp>
        <p:graphicFrame>
          <p:nvGraphicFramePr>
            <p:cNvPr id="36873" name="对象 18"/>
            <p:cNvGraphicFramePr>
              <a:graphicFrameLocks noChangeAspect="1"/>
            </p:cNvGraphicFramePr>
            <p:nvPr/>
          </p:nvGraphicFramePr>
          <p:xfrm>
            <a:off x="4570025" y="6021288"/>
            <a:ext cx="1775589" cy="548680"/>
          </p:xfrm>
          <a:graphic>
            <a:graphicData uri="http://schemas.openxmlformats.org/presentationml/2006/ole">
              <mc:AlternateContent xmlns:mc="http://schemas.openxmlformats.org/markup-compatibility/2006">
                <mc:Choice xmlns:v="urn:schemas-microsoft-com:vml" Requires="v">
                  <p:oleObj spid="_x0000_s21521" name="Equation" r:id="rId9" imgW="736600" imgH="228600" progId="Equation.DSMT4">
                    <p:embed/>
                  </p:oleObj>
                </mc:Choice>
                <mc:Fallback>
                  <p:oleObj name="Equation" r:id="rId9" imgW="736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0025" y="6021288"/>
                          <a:ext cx="1775589" cy="54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727509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ipe(down)">
                                      <p:cBhvr>
                                        <p:cTn id="7" dur="500"/>
                                        <p:tgtEl>
                                          <p:spTgt spid="368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36868"/>
                                        </p:tgtEl>
                                        <p:attrNameLst>
                                          <p:attrName>style.visibility</p:attrName>
                                        </p:attrNameLst>
                                      </p:cBhvr>
                                      <p:to>
                                        <p:strVal val="visible"/>
                                      </p:to>
                                    </p:set>
                                    <p:animEffect transition="in" filter="circle(in)">
                                      <p:cBhvr>
                                        <p:cTn id="12" dur="2000"/>
                                        <p:tgtEl>
                                          <p:spTgt spid="368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6869"/>
                                        </p:tgtEl>
                                        <p:attrNameLst>
                                          <p:attrName>style.visibility</p:attrName>
                                        </p:attrNameLst>
                                      </p:cBhvr>
                                      <p:to>
                                        <p:strVal val="visible"/>
                                      </p:to>
                                    </p:set>
                                    <p:animEffect transition="in" filter="wipe(down)">
                                      <p:cBhvr>
                                        <p:cTn id="17" dur="500"/>
                                        <p:tgtEl>
                                          <p:spTgt spid="368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6870"/>
                                        </p:tgtEl>
                                        <p:attrNameLst>
                                          <p:attrName>style.visibility</p:attrName>
                                        </p:attrNameLst>
                                      </p:cBhvr>
                                      <p:to>
                                        <p:strVal val="visible"/>
                                      </p:to>
                                    </p:set>
                                    <p:animEffect transition="in" filter="wipe(down)">
                                      <p:cBhvr>
                                        <p:cTn id="22" dur="500"/>
                                        <p:tgtEl>
                                          <p:spTgt spid="368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6871"/>
                                        </p:tgtEl>
                                        <p:attrNameLst>
                                          <p:attrName>style.visibility</p:attrName>
                                        </p:attrNameLst>
                                      </p:cBhvr>
                                      <p:to>
                                        <p:strVal val="visible"/>
                                      </p:to>
                                    </p:set>
                                    <p:animEffect transition="in" filter="wipe(down)">
                                      <p:cBhvr>
                                        <p:cTn id="27" dur="500"/>
                                        <p:tgtEl>
                                          <p:spTgt spid="3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2"/>
          <p:cNvSpPr>
            <a:spLocks noChangeArrowheads="1"/>
          </p:cNvSpPr>
          <p:nvPr/>
        </p:nvSpPr>
        <p:spPr bwMode="auto">
          <a:xfrm>
            <a:off x="519588" y="570877"/>
            <a:ext cx="8207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zh-CN" sz="2400" b="1">
                <a:latin typeface="Times New Roman" panose="02020603050405020304" pitchFamily="18" charset="0"/>
                <a:cs typeface="Times New Roman" panose="02020603050405020304" pitchFamily="18" charset="0"/>
              </a:rPr>
              <a:t>要使稳压管能正常工作，必须满足如下条件：</a:t>
            </a:r>
            <a:endParaRPr lang="zh-CN" altLang="en-US" sz="2400" b="1"/>
          </a:p>
        </p:txBody>
      </p:sp>
      <p:grpSp>
        <p:nvGrpSpPr>
          <p:cNvPr id="37891" name="组合 6"/>
          <p:cNvGrpSpPr>
            <a:grpSpLocks/>
          </p:cNvGrpSpPr>
          <p:nvPr/>
        </p:nvGrpSpPr>
        <p:grpSpPr bwMode="auto">
          <a:xfrm>
            <a:off x="230663" y="1064590"/>
            <a:ext cx="8208962" cy="830262"/>
            <a:chOff x="179512" y="1474101"/>
            <a:chExt cx="8208912" cy="830997"/>
          </a:xfrm>
        </p:grpSpPr>
        <p:sp>
          <p:nvSpPr>
            <p:cNvPr id="4" name="矩形 3"/>
            <p:cNvSpPr/>
            <p:nvPr/>
          </p:nvSpPr>
          <p:spPr>
            <a:xfrm>
              <a:off x="179512" y="1474101"/>
              <a:ext cx="8208912" cy="830997"/>
            </a:xfrm>
            <a:prstGeom prst="rect">
              <a:avLst/>
            </a:prstGeom>
          </p:spPr>
          <p:txBody>
            <a:bodyPr>
              <a:spAutoFit/>
            </a:bodyPr>
            <a:lstStyle/>
            <a:p>
              <a:pPr indent="304800" algn="just">
                <a:spcAft>
                  <a:spcPts val="0"/>
                </a:spcAft>
                <a:defRPr/>
              </a:pPr>
              <a:r>
                <a:rPr lang="zh-CN" altLang="zh-CN" sz="2400" b="1" kern="100" dirty="0">
                  <a:latin typeface="Times New Roman" panose="02020603050405020304" pitchFamily="18" charset="0"/>
                  <a:cs typeface="Times New Roman" panose="02020603050405020304" pitchFamily="18" charset="0"/>
                </a:rPr>
                <a:t>当电网电压最高和负载电流最小时，此时稳压管上的电流最大，最大电流不应超过稳压管所允许的最大电流</a:t>
              </a:r>
              <a:r>
                <a:rPr lang="en-US" altLang="zh-CN" sz="2400" b="1" kern="100" dirty="0">
                  <a:latin typeface="Times New Roman" panose="02020603050405020304" pitchFamily="18" charset="0"/>
                  <a:cs typeface="Times New Roman" panose="02020603050405020304" pitchFamily="18" charset="0"/>
                </a:rPr>
                <a:t>        </a:t>
              </a:r>
              <a:r>
                <a:rPr lang="zh-CN" altLang="zh-CN" sz="2400" b="1" kern="100" dirty="0">
                  <a:latin typeface="Times New Roman" panose="02020603050405020304" pitchFamily="18" charset="0"/>
                  <a:cs typeface="Times New Roman" panose="02020603050405020304" pitchFamily="18" charset="0"/>
                </a:rPr>
                <a:t>，即</a:t>
              </a:r>
              <a:endParaRPr lang="zh-CN" altLang="zh-CN" sz="2400" b="1" kern="100" dirty="0">
                <a:latin typeface="Calibri" panose="020F0502020204030204" pitchFamily="34" charset="0"/>
                <a:cs typeface="Times New Roman" panose="02020603050405020304" pitchFamily="18" charset="0"/>
              </a:endParaRPr>
            </a:p>
          </p:txBody>
        </p:sp>
        <p:graphicFrame>
          <p:nvGraphicFramePr>
            <p:cNvPr id="37900" name="对象 5"/>
            <p:cNvGraphicFramePr>
              <a:graphicFrameLocks noChangeAspect="1"/>
            </p:cNvGraphicFramePr>
            <p:nvPr/>
          </p:nvGraphicFramePr>
          <p:xfrm>
            <a:off x="7020272" y="1832007"/>
            <a:ext cx="643930" cy="473091"/>
          </p:xfrm>
          <a:graphic>
            <a:graphicData uri="http://schemas.openxmlformats.org/presentationml/2006/ole">
              <mc:AlternateContent xmlns:mc="http://schemas.openxmlformats.org/markup-compatibility/2006">
                <mc:Choice xmlns:v="urn:schemas-microsoft-com:vml" Requires="v">
                  <p:oleObj spid="_x0000_s22545" name="Equation" r:id="rId3" imgW="317362" imgH="228501" progId="Equation.DSMT4">
                    <p:embed/>
                  </p:oleObj>
                </mc:Choice>
                <mc:Fallback>
                  <p:oleObj name="Equation" r:id="rId3" imgW="317362"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832007"/>
                          <a:ext cx="643930" cy="47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7892" name="对象 8"/>
          <p:cNvGraphicFramePr>
            <a:graphicFrameLocks noChangeAspect="1"/>
          </p:cNvGraphicFramePr>
          <p:nvPr>
            <p:extLst/>
          </p:nvPr>
        </p:nvGraphicFramePr>
        <p:xfrm>
          <a:off x="2175350" y="1926602"/>
          <a:ext cx="3640138" cy="947738"/>
        </p:xfrm>
        <a:graphic>
          <a:graphicData uri="http://schemas.openxmlformats.org/presentationml/2006/ole">
            <mc:AlternateContent xmlns:mc="http://schemas.openxmlformats.org/markup-compatibility/2006">
              <mc:Choice xmlns:v="urn:schemas-microsoft-com:vml" Requires="v">
                <p:oleObj spid="_x0000_s22546" name="Equation" r:id="rId5" imgW="1524000" imgH="393700" progId="Equation.DSMT4">
                  <p:embed/>
                </p:oleObj>
              </mc:Choice>
              <mc:Fallback>
                <p:oleObj name="Equation" r:id="rId5" imgW="15240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5350" y="1926602"/>
                        <a:ext cx="3640138" cy="94773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7893" name="组合 9"/>
          <p:cNvGrpSpPr>
            <a:grpSpLocks/>
          </p:cNvGrpSpPr>
          <p:nvPr/>
        </p:nvGrpSpPr>
        <p:grpSpPr bwMode="auto">
          <a:xfrm>
            <a:off x="519588" y="2874340"/>
            <a:ext cx="8207375" cy="831850"/>
            <a:chOff x="179512" y="1474101"/>
            <a:chExt cx="8208912" cy="831404"/>
          </a:xfrm>
        </p:grpSpPr>
        <p:sp>
          <p:nvSpPr>
            <p:cNvPr id="11" name="矩形 10"/>
            <p:cNvSpPr/>
            <p:nvPr/>
          </p:nvSpPr>
          <p:spPr>
            <a:xfrm>
              <a:off x="179512" y="1474101"/>
              <a:ext cx="8208912" cy="831404"/>
            </a:xfrm>
            <a:prstGeom prst="rect">
              <a:avLst/>
            </a:prstGeom>
          </p:spPr>
          <p:txBody>
            <a:bodyPr>
              <a:spAutoFit/>
            </a:bodyPr>
            <a:lstStyle/>
            <a:p>
              <a:pPr indent="304800" algn="just">
                <a:spcAft>
                  <a:spcPts val="0"/>
                </a:spcAft>
                <a:defRPr/>
              </a:pPr>
              <a:r>
                <a:rPr lang="zh-CN" altLang="zh-CN" sz="2400" b="1" kern="100" dirty="0">
                  <a:latin typeface="Times New Roman" panose="02020603050405020304" pitchFamily="18" charset="0"/>
                  <a:cs typeface="Times New Roman" panose="02020603050405020304" pitchFamily="18" charset="0"/>
                </a:rPr>
                <a:t>当电网电压最</a:t>
              </a:r>
              <a:r>
                <a:rPr lang="zh-CN" altLang="en-US" sz="2400" b="1" kern="100" dirty="0">
                  <a:latin typeface="Times New Roman" panose="02020603050405020304" pitchFamily="18" charset="0"/>
                  <a:cs typeface="Times New Roman" panose="02020603050405020304" pitchFamily="18" charset="0"/>
                </a:rPr>
                <a:t>低</a:t>
              </a:r>
              <a:r>
                <a:rPr lang="zh-CN" altLang="zh-CN" sz="2400" b="1" kern="100" dirty="0">
                  <a:latin typeface="Times New Roman" panose="02020603050405020304" pitchFamily="18" charset="0"/>
                  <a:cs typeface="Times New Roman" panose="02020603050405020304" pitchFamily="18" charset="0"/>
                </a:rPr>
                <a:t>和负载电流最</a:t>
              </a:r>
              <a:r>
                <a:rPr lang="zh-CN" altLang="en-US" sz="2400" b="1" kern="100" dirty="0">
                  <a:latin typeface="Times New Roman" panose="02020603050405020304" pitchFamily="18" charset="0"/>
                  <a:cs typeface="Times New Roman" panose="02020603050405020304" pitchFamily="18" charset="0"/>
                </a:rPr>
                <a:t>大</a:t>
              </a:r>
              <a:r>
                <a:rPr lang="zh-CN" altLang="zh-CN" sz="2400" b="1" kern="100" dirty="0">
                  <a:latin typeface="Times New Roman" panose="02020603050405020304" pitchFamily="18" charset="0"/>
                  <a:cs typeface="Times New Roman" panose="02020603050405020304" pitchFamily="18" charset="0"/>
                </a:rPr>
                <a:t>时，此时稳压管上的电流最</a:t>
              </a:r>
              <a:r>
                <a:rPr lang="zh-CN" altLang="en-US" sz="2400" b="1" kern="100" dirty="0">
                  <a:latin typeface="Times New Roman" panose="02020603050405020304" pitchFamily="18" charset="0"/>
                  <a:cs typeface="Times New Roman" panose="02020603050405020304" pitchFamily="18" charset="0"/>
                </a:rPr>
                <a:t>小</a:t>
              </a:r>
              <a:r>
                <a:rPr lang="zh-CN" altLang="zh-CN" sz="2400" b="1" kern="100" dirty="0">
                  <a:latin typeface="Times New Roman" panose="02020603050405020304" pitchFamily="18" charset="0"/>
                  <a:cs typeface="Times New Roman" panose="02020603050405020304" pitchFamily="18" charset="0"/>
                </a:rPr>
                <a:t>，最</a:t>
              </a:r>
              <a:r>
                <a:rPr lang="zh-CN" altLang="en-US" sz="2400" b="1" kern="100" dirty="0">
                  <a:latin typeface="Times New Roman" panose="02020603050405020304" pitchFamily="18" charset="0"/>
                  <a:cs typeface="Times New Roman" panose="02020603050405020304" pitchFamily="18" charset="0"/>
                </a:rPr>
                <a:t>小</a:t>
              </a:r>
              <a:r>
                <a:rPr lang="zh-CN" altLang="zh-CN" sz="2400" b="1" kern="100" dirty="0" smtClean="0">
                  <a:latin typeface="Times New Roman" panose="02020603050405020304" pitchFamily="18" charset="0"/>
                  <a:cs typeface="Times New Roman" panose="02020603050405020304" pitchFamily="18" charset="0"/>
                </a:rPr>
                <a:t>电流应</a:t>
              </a:r>
              <a:r>
                <a:rPr lang="zh-CN" altLang="zh-CN" sz="2400" b="1" kern="100" dirty="0">
                  <a:latin typeface="Times New Roman" panose="02020603050405020304" pitchFamily="18" charset="0"/>
                  <a:cs typeface="Times New Roman" panose="02020603050405020304" pitchFamily="18" charset="0"/>
                </a:rPr>
                <a:t>超过稳压管所允许的最</a:t>
              </a:r>
              <a:r>
                <a:rPr lang="zh-CN" altLang="en-US" sz="2400" b="1" kern="100" dirty="0">
                  <a:latin typeface="Times New Roman" panose="02020603050405020304" pitchFamily="18" charset="0"/>
                  <a:cs typeface="Times New Roman" panose="02020603050405020304" pitchFamily="18" charset="0"/>
                </a:rPr>
                <a:t>小</a:t>
              </a:r>
              <a:r>
                <a:rPr lang="zh-CN" altLang="zh-CN" sz="2400" b="1" kern="100" dirty="0">
                  <a:latin typeface="Times New Roman" panose="02020603050405020304" pitchFamily="18" charset="0"/>
                  <a:cs typeface="Times New Roman" panose="02020603050405020304" pitchFamily="18" charset="0"/>
                </a:rPr>
                <a:t>电流</a:t>
              </a:r>
              <a:r>
                <a:rPr lang="en-US" altLang="zh-CN" sz="2400" b="1" kern="100" dirty="0">
                  <a:latin typeface="Times New Roman" panose="02020603050405020304" pitchFamily="18" charset="0"/>
                  <a:cs typeface="Times New Roman" panose="02020603050405020304" pitchFamily="18" charset="0"/>
                </a:rPr>
                <a:t>        </a:t>
              </a:r>
              <a:r>
                <a:rPr lang="zh-CN" altLang="zh-CN" sz="2400" b="1" kern="100" dirty="0">
                  <a:latin typeface="Times New Roman" panose="02020603050405020304" pitchFamily="18" charset="0"/>
                  <a:cs typeface="Times New Roman" panose="02020603050405020304" pitchFamily="18" charset="0"/>
                </a:rPr>
                <a:t>，即</a:t>
              </a:r>
              <a:endParaRPr lang="zh-CN" altLang="zh-CN" sz="2400" b="1" kern="100" dirty="0">
                <a:latin typeface="Calibri" panose="020F0502020204030204" pitchFamily="34" charset="0"/>
                <a:cs typeface="Times New Roman" panose="02020603050405020304" pitchFamily="18" charset="0"/>
              </a:endParaRPr>
            </a:p>
          </p:txBody>
        </p:sp>
        <p:graphicFrame>
          <p:nvGraphicFramePr>
            <p:cNvPr id="37898" name="对象 11"/>
            <p:cNvGraphicFramePr>
              <a:graphicFrameLocks noChangeAspect="1"/>
            </p:cNvGraphicFramePr>
            <p:nvPr>
              <p:extLst/>
            </p:nvPr>
          </p:nvGraphicFramePr>
          <p:xfrm>
            <a:off x="6732616" y="1832430"/>
            <a:ext cx="668338" cy="473075"/>
          </p:xfrm>
          <a:graphic>
            <a:graphicData uri="http://schemas.openxmlformats.org/presentationml/2006/ole">
              <mc:AlternateContent xmlns:mc="http://schemas.openxmlformats.org/markup-compatibility/2006">
                <mc:Choice xmlns:v="urn:schemas-microsoft-com:vml" Requires="v">
                  <p:oleObj spid="_x0000_s22547" name="Equation" r:id="rId7" imgW="330200" imgH="228600" progId="Equation.DSMT4">
                    <p:embed/>
                  </p:oleObj>
                </mc:Choice>
                <mc:Fallback>
                  <p:oleObj name="Equation" r:id="rId7" imgW="330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2616" y="1832430"/>
                          <a:ext cx="6683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7894" name="对象 13"/>
          <p:cNvGraphicFramePr>
            <a:graphicFrameLocks noChangeAspect="1"/>
          </p:cNvGraphicFramePr>
          <p:nvPr>
            <p:extLst/>
          </p:nvPr>
        </p:nvGraphicFramePr>
        <p:xfrm>
          <a:off x="2246788" y="3706190"/>
          <a:ext cx="3587750" cy="947737"/>
        </p:xfrm>
        <a:graphic>
          <a:graphicData uri="http://schemas.openxmlformats.org/presentationml/2006/ole">
            <mc:AlternateContent xmlns:mc="http://schemas.openxmlformats.org/markup-compatibility/2006">
              <mc:Choice xmlns:v="urn:schemas-microsoft-com:vml" Requires="v">
                <p:oleObj spid="_x0000_s22548" name="Equation" r:id="rId9" imgW="1497950" imgH="393529" progId="Equation.DSMT4">
                  <p:embed/>
                </p:oleObj>
              </mc:Choice>
              <mc:Fallback>
                <p:oleObj name="Equation" r:id="rId9" imgW="1497950" imgH="39352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6788" y="3706190"/>
                        <a:ext cx="3587750" cy="94773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p:cNvSpPr/>
          <p:nvPr/>
        </p:nvSpPr>
        <p:spPr>
          <a:xfrm>
            <a:off x="217963" y="4674565"/>
            <a:ext cx="4873625" cy="646112"/>
          </a:xfrm>
          <a:prstGeom prst="rect">
            <a:avLst/>
          </a:prstGeom>
        </p:spPr>
        <p:txBody>
          <a:bodyPr wrap="none">
            <a:spAutoFit/>
          </a:bodyPr>
          <a:lstStyle/>
          <a:p>
            <a:pPr indent="304800" algn="just">
              <a:lnSpc>
                <a:spcPct val="150000"/>
              </a:lnSpc>
              <a:spcAft>
                <a:spcPts val="0"/>
              </a:spcAft>
              <a:defRPr/>
            </a:pPr>
            <a:r>
              <a:rPr lang="zh-CN" altLang="zh-CN" sz="2400" b="1" kern="100" dirty="0">
                <a:latin typeface="Times New Roman" panose="02020603050405020304" pitchFamily="18" charset="0"/>
                <a:cs typeface="Times New Roman" panose="02020603050405020304" pitchFamily="18" charset="0"/>
              </a:rPr>
              <a:t>可得到限流电阻</a:t>
            </a:r>
            <a:r>
              <a:rPr lang="en-US" altLang="zh-CN" sz="2400" b="1" kern="100" dirty="0">
                <a:latin typeface="Times New Roman" panose="02020603050405020304" pitchFamily="18" charset="0"/>
                <a:cs typeface="Times New Roman" panose="02020603050405020304" pitchFamily="18" charset="0"/>
              </a:rPr>
              <a:t> </a:t>
            </a:r>
            <a:r>
              <a:rPr lang="en-US" altLang="zh-CN" sz="2400" b="1" i="1" kern="100" dirty="0">
                <a:solidFill>
                  <a:srgbClr val="FF0000"/>
                </a:solidFill>
                <a:latin typeface="Times New Roman" panose="02020603050405020304" pitchFamily="18" charset="0"/>
                <a:cs typeface="Times New Roman" panose="02020603050405020304" pitchFamily="18" charset="0"/>
              </a:rPr>
              <a:t>R </a:t>
            </a:r>
            <a:r>
              <a:rPr lang="zh-CN" altLang="zh-CN" sz="2400" b="1" kern="100" dirty="0">
                <a:latin typeface="Times New Roman" panose="02020603050405020304" pitchFamily="18" charset="0"/>
                <a:cs typeface="Times New Roman" panose="02020603050405020304" pitchFamily="18" charset="0"/>
              </a:rPr>
              <a:t>的取值范围为</a:t>
            </a:r>
            <a:endParaRPr lang="zh-CN" altLang="zh-CN" sz="2400" b="1" kern="100" dirty="0">
              <a:latin typeface="Calibri" panose="020F0502020204030204" pitchFamily="34" charset="0"/>
              <a:cs typeface="Times New Roman" panose="02020603050405020304" pitchFamily="18" charset="0"/>
            </a:endParaRPr>
          </a:p>
        </p:txBody>
      </p:sp>
      <p:graphicFrame>
        <p:nvGraphicFramePr>
          <p:cNvPr id="37896" name="对象 16"/>
          <p:cNvGraphicFramePr>
            <a:graphicFrameLocks noChangeAspect="1"/>
          </p:cNvGraphicFramePr>
          <p:nvPr>
            <p:extLst/>
          </p:nvPr>
        </p:nvGraphicFramePr>
        <p:xfrm>
          <a:off x="2029300" y="5395290"/>
          <a:ext cx="4065588" cy="936625"/>
        </p:xfrm>
        <a:graphic>
          <a:graphicData uri="http://schemas.openxmlformats.org/presentationml/2006/ole">
            <mc:AlternateContent xmlns:mc="http://schemas.openxmlformats.org/markup-compatibility/2006">
              <mc:Choice xmlns:v="urn:schemas-microsoft-com:vml" Requires="v">
                <p:oleObj spid="_x0000_s22549" name="Equation" r:id="rId11" imgW="1892300" imgH="431800" progId="Equation.DSMT4">
                  <p:embed/>
                </p:oleObj>
              </mc:Choice>
              <mc:Fallback>
                <p:oleObj name="Equation" r:id="rId11" imgW="1892300" imgH="431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9300" y="5395290"/>
                        <a:ext cx="4065588" cy="9366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12352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down)">
                                      <p:cBhvr>
                                        <p:cTn id="7" dur="500"/>
                                        <p:tgtEl>
                                          <p:spTgt spid="378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wipe(down)">
                                      <p:cBhvr>
                                        <p:cTn id="12" dur="500"/>
                                        <p:tgtEl>
                                          <p:spTgt spid="378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7893"/>
                                        </p:tgtEl>
                                        <p:attrNameLst>
                                          <p:attrName>style.visibility</p:attrName>
                                        </p:attrNameLst>
                                      </p:cBhvr>
                                      <p:to>
                                        <p:strVal val="visible"/>
                                      </p:to>
                                    </p:set>
                                    <p:animEffect transition="in" filter="wipe(down)">
                                      <p:cBhvr>
                                        <p:cTn id="17" dur="500"/>
                                        <p:tgtEl>
                                          <p:spTgt spid="378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37894"/>
                                        </p:tgtEl>
                                        <p:attrNameLst>
                                          <p:attrName>style.visibility</p:attrName>
                                        </p:attrNameLst>
                                      </p:cBhvr>
                                      <p:to>
                                        <p:strVal val="visible"/>
                                      </p:to>
                                    </p:set>
                                    <p:animEffect transition="in" filter="barn(inVertical)">
                                      <p:cBhvr>
                                        <p:cTn id="22" dur="500"/>
                                        <p:tgtEl>
                                          <p:spTgt spid="378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1" presetClass="entr" presetSubtype="1" fill="hold" nodeType="clickEffect">
                                  <p:stCondLst>
                                    <p:cond delay="0"/>
                                  </p:stCondLst>
                                  <p:childTnLst>
                                    <p:set>
                                      <p:cBhvr>
                                        <p:cTn id="31" dur="1" fill="hold">
                                          <p:stCondLst>
                                            <p:cond delay="0"/>
                                          </p:stCondLst>
                                        </p:cTn>
                                        <p:tgtEl>
                                          <p:spTgt spid="37896"/>
                                        </p:tgtEl>
                                        <p:attrNameLst>
                                          <p:attrName>style.visibility</p:attrName>
                                        </p:attrNameLst>
                                      </p:cBhvr>
                                      <p:to>
                                        <p:strVal val="visible"/>
                                      </p:to>
                                    </p:set>
                                    <p:animEffect transition="in" filter="wheel(1)">
                                      <p:cBhvr>
                                        <p:cTn id="32" dur="2000"/>
                                        <p:tgtEl>
                                          <p:spTgt spid="3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extLst/>
          </p:nvPr>
        </p:nvGraphicFramePr>
        <p:xfrm>
          <a:off x="453787" y="5149775"/>
          <a:ext cx="4032250" cy="1052513"/>
        </p:xfrm>
        <a:graphic>
          <a:graphicData uri="http://schemas.openxmlformats.org/presentationml/2006/ole">
            <mc:AlternateContent xmlns:mc="http://schemas.openxmlformats.org/markup-compatibility/2006">
              <mc:Choice xmlns:v="urn:schemas-microsoft-com:vml" Requires="v">
                <p:oleObj spid="_x0000_s23566" name="Equation" r:id="rId3" imgW="1531694" imgH="350467" progId="Equation.3">
                  <p:embed/>
                </p:oleObj>
              </mc:Choice>
              <mc:Fallback>
                <p:oleObj name="Equation" r:id="rId3" imgW="1531694" imgH="35046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87" y="5149775"/>
                        <a:ext cx="4032250" cy="1052513"/>
                      </a:xfrm>
                      <a:prstGeom prst="rect">
                        <a:avLst/>
                      </a:prstGeom>
                      <a:noFill/>
                      <a:ln w="34925">
                        <a:solidFill>
                          <a:srgbClr val="C00000"/>
                        </a:solidFill>
                      </a:ln>
                      <a:effectLst/>
                    </p:spPr>
                  </p:pic>
                </p:oleObj>
              </mc:Fallback>
            </mc:AlternateContent>
          </a:graphicData>
        </a:graphic>
      </p:graphicFrame>
      <p:sp>
        <p:nvSpPr>
          <p:cNvPr id="38915" name="Rectangle 3"/>
          <p:cNvSpPr>
            <a:spLocks noGrp="1" noChangeArrowheads="1"/>
          </p:cNvSpPr>
          <p:nvPr>
            <p:ph type="title"/>
          </p:nvPr>
        </p:nvSpPr>
        <p:spPr bwMode="auto">
          <a:xfrm>
            <a:off x="453787" y="601588"/>
            <a:ext cx="36576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800" b="1" dirty="0" smtClean="0">
                <a:solidFill>
                  <a:srgbClr val="E60000"/>
                </a:solidFill>
                <a:latin typeface="Times New Roman" panose="02020603050405020304" pitchFamily="18" charset="0"/>
                <a:cs typeface="Times New Roman" panose="02020603050405020304" pitchFamily="18" charset="0"/>
              </a:rPr>
              <a:t>3. </a:t>
            </a:r>
            <a:r>
              <a:rPr lang="zh-CN" altLang="en-US" sz="2800" b="1" dirty="0" smtClean="0">
                <a:solidFill>
                  <a:srgbClr val="E60000"/>
                </a:solidFill>
                <a:latin typeface="Times New Roman" panose="02020603050405020304" pitchFamily="18" charset="0"/>
                <a:cs typeface="Times New Roman" panose="02020603050405020304" pitchFamily="18" charset="0"/>
              </a:rPr>
              <a:t>参数的选择</a:t>
            </a:r>
          </a:p>
        </p:txBody>
      </p:sp>
      <p:sp>
        <p:nvSpPr>
          <p:cNvPr id="75780" name="Text Box 4"/>
          <p:cNvSpPr txBox="1">
            <a:spLocks noChangeArrowheads="1"/>
          </p:cNvSpPr>
          <p:nvPr/>
        </p:nvSpPr>
        <p:spPr bwMode="auto">
          <a:xfrm>
            <a:off x="442675" y="1136576"/>
            <a:ext cx="43561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800" b="1">
                <a:latin typeface="Times New Roman" panose="02020603050405020304" pitchFamily="18" charset="0"/>
                <a:ea typeface="楷体_GB2312" pitchFamily="49" charset="-122"/>
                <a:cs typeface="Times New Roman" panose="02020603050405020304" pitchFamily="18" charset="0"/>
              </a:rPr>
              <a:t>(1) </a:t>
            </a:r>
            <a:r>
              <a:rPr kumimoji="1" lang="en-US" altLang="zh-CN" sz="2800" b="1" i="1">
                <a:latin typeface="Times New Roman" panose="02020603050405020304" pitchFamily="18" charset="0"/>
                <a:ea typeface="楷体_GB2312" pitchFamily="49" charset="-122"/>
                <a:cs typeface="Times New Roman" panose="02020603050405020304" pitchFamily="18" charset="0"/>
              </a:rPr>
              <a:t>U</a:t>
            </a:r>
            <a:r>
              <a:rPr kumimoji="1" lang="en-US" altLang="zh-CN" sz="2800" b="1" baseline="-25000">
                <a:latin typeface="Times New Roman" panose="02020603050405020304" pitchFamily="18" charset="0"/>
                <a:ea typeface="楷体_GB2312" pitchFamily="49" charset="-122"/>
                <a:cs typeface="Times New Roman" panose="02020603050405020304" pitchFamily="18" charset="0"/>
              </a:rPr>
              <a:t>Z</a:t>
            </a:r>
            <a:r>
              <a:rPr kumimoji="1" lang="en-US" altLang="zh-CN" sz="2800" b="1" i="1">
                <a:latin typeface="Times New Roman" panose="02020603050405020304" pitchFamily="18" charset="0"/>
                <a:ea typeface="楷体_GB2312" pitchFamily="49" charset="-122"/>
                <a:cs typeface="Times New Roman" panose="02020603050405020304" pitchFamily="18" charset="0"/>
              </a:rPr>
              <a:t> </a:t>
            </a:r>
            <a:r>
              <a:rPr kumimoji="1" lang="en-US" altLang="zh-CN" sz="2800" b="1">
                <a:latin typeface="Times New Roman" panose="02020603050405020304" pitchFamily="18" charset="0"/>
                <a:ea typeface="楷体_GB2312" pitchFamily="49" charset="-122"/>
                <a:cs typeface="Times New Roman" panose="02020603050405020304" pitchFamily="18" charset="0"/>
              </a:rPr>
              <a:t>= </a:t>
            </a:r>
            <a:r>
              <a:rPr kumimoji="1" lang="en-US" altLang="zh-CN" sz="2800" b="1" i="1">
                <a:latin typeface="Times New Roman" panose="02020603050405020304" pitchFamily="18" charset="0"/>
                <a:ea typeface="楷体_GB2312" pitchFamily="49" charset="-122"/>
                <a:cs typeface="Times New Roman" panose="02020603050405020304" pitchFamily="18" charset="0"/>
              </a:rPr>
              <a:t>U</a:t>
            </a:r>
            <a:r>
              <a:rPr kumimoji="1" lang="en-US" altLang="zh-CN" sz="2400" b="1" baseline="-25000">
                <a:latin typeface="Times New Roman" panose="02020603050405020304" pitchFamily="18" charset="0"/>
                <a:ea typeface="楷体_GB2312" pitchFamily="49" charset="-122"/>
                <a:cs typeface="Times New Roman" panose="02020603050405020304" pitchFamily="18" charset="0"/>
              </a:rPr>
              <a:t>O</a:t>
            </a:r>
          </a:p>
          <a:p>
            <a:pPr eaLnBrk="1" hangingPunct="1">
              <a:lnSpc>
                <a:spcPct val="120000"/>
              </a:lnSpc>
            </a:pPr>
            <a:r>
              <a:rPr kumimoji="1" lang="en-US" altLang="zh-CN" sz="2800" b="1">
                <a:latin typeface="Times New Roman" panose="02020603050405020304" pitchFamily="18" charset="0"/>
                <a:ea typeface="楷体_GB2312" pitchFamily="49" charset="-122"/>
                <a:cs typeface="Times New Roman" panose="02020603050405020304" pitchFamily="18" charset="0"/>
              </a:rPr>
              <a:t>(2) </a:t>
            </a:r>
            <a:r>
              <a:rPr kumimoji="1" lang="en-US" altLang="zh-CN" sz="2800" b="1" i="1">
                <a:latin typeface="Times New Roman" panose="02020603050405020304" pitchFamily="18" charset="0"/>
                <a:ea typeface="楷体_GB2312" pitchFamily="49" charset="-122"/>
                <a:cs typeface="Times New Roman" panose="02020603050405020304" pitchFamily="18" charset="0"/>
              </a:rPr>
              <a:t>I</a:t>
            </a:r>
            <a:r>
              <a:rPr kumimoji="1" lang="en-US" altLang="zh-CN" sz="2800" b="1" baseline="-25000">
                <a:latin typeface="Times New Roman" panose="02020603050405020304" pitchFamily="18" charset="0"/>
                <a:ea typeface="楷体_GB2312" pitchFamily="49" charset="-122"/>
                <a:cs typeface="Times New Roman" panose="02020603050405020304" pitchFamily="18" charset="0"/>
              </a:rPr>
              <a:t>ZM</a:t>
            </a:r>
            <a:r>
              <a:rPr kumimoji="1" lang="en-US" altLang="zh-CN" sz="2800" b="1" i="1">
                <a:latin typeface="Times New Roman" panose="02020603050405020304" pitchFamily="18" charset="0"/>
                <a:ea typeface="楷体_GB2312" pitchFamily="49" charset="-122"/>
                <a:cs typeface="Times New Roman" panose="02020603050405020304" pitchFamily="18" charset="0"/>
              </a:rPr>
              <a:t>= </a:t>
            </a:r>
            <a:r>
              <a:rPr kumimoji="1" lang="en-US" altLang="zh-CN" sz="2800" b="1">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(1.5 ~ 3) </a:t>
            </a:r>
            <a:r>
              <a:rPr kumimoji="1" lang="en-US" altLang="zh-CN" sz="2800" b="1" i="1">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I</a:t>
            </a:r>
            <a:r>
              <a:rPr kumimoji="1" lang="en-US" altLang="zh-CN" sz="2400" b="1" baseline="-2500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CM</a:t>
            </a:r>
            <a:endParaRPr kumimoji="1" lang="en-US" altLang="zh-CN" sz="2400" b="1" i="1">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endParaRPr>
          </a:p>
          <a:p>
            <a:pPr eaLnBrk="1" hangingPunct="1">
              <a:lnSpc>
                <a:spcPct val="120000"/>
              </a:lnSpc>
            </a:pPr>
            <a:r>
              <a:rPr kumimoji="1" lang="en-US" altLang="zh-CN" sz="2800" b="1">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(3) </a:t>
            </a:r>
            <a:r>
              <a:rPr kumimoji="1" lang="en-US" altLang="zh-CN" sz="2800" b="1" i="1">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U</a:t>
            </a:r>
            <a:r>
              <a:rPr kumimoji="1" lang="en-US" altLang="zh-CN" sz="2800" b="1" baseline="-2500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I</a:t>
            </a:r>
            <a:r>
              <a:rPr kumimoji="1" lang="en-US" altLang="zh-CN" sz="2800" b="1" i="1">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(2 ~ 3) </a:t>
            </a:r>
            <a:r>
              <a:rPr kumimoji="1" lang="en-US" altLang="zh-CN" sz="2800" b="1" i="1">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U</a:t>
            </a:r>
            <a:r>
              <a:rPr kumimoji="1" lang="en-US" altLang="zh-CN" sz="2400" b="1" baseline="-2500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O</a:t>
            </a:r>
          </a:p>
        </p:txBody>
      </p:sp>
      <p:sp>
        <p:nvSpPr>
          <p:cNvPr id="75781" name="Rectangle 5"/>
          <p:cNvSpPr>
            <a:spLocks noChangeArrowheads="1"/>
          </p:cNvSpPr>
          <p:nvPr/>
        </p:nvSpPr>
        <p:spPr bwMode="auto">
          <a:xfrm>
            <a:off x="453787" y="2901876"/>
            <a:ext cx="777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(4)  </a:t>
            </a:r>
          </a:p>
        </p:txBody>
      </p:sp>
      <p:graphicFrame>
        <p:nvGraphicFramePr>
          <p:cNvPr id="75782" name="Object 6"/>
          <p:cNvGraphicFramePr>
            <a:graphicFrameLocks noChangeAspect="1"/>
          </p:cNvGraphicFramePr>
          <p:nvPr>
            <p:extLst/>
          </p:nvPr>
        </p:nvGraphicFramePr>
        <p:xfrm>
          <a:off x="920512" y="2735188"/>
          <a:ext cx="2281238" cy="1076325"/>
        </p:xfrm>
        <a:graphic>
          <a:graphicData uri="http://schemas.openxmlformats.org/presentationml/2006/ole">
            <mc:AlternateContent xmlns:mc="http://schemas.openxmlformats.org/markup-compatibility/2006">
              <mc:Choice xmlns:v="urn:schemas-microsoft-com:vml" Requires="v">
                <p:oleObj spid="_x0000_s23567" name="公式" r:id="rId5" imgW="1089468" imgH="441750" progId="Equation.3">
                  <p:embed/>
                </p:oleObj>
              </mc:Choice>
              <mc:Fallback>
                <p:oleObj name="公式" r:id="rId5" imgW="1089468" imgH="44175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12" y="2735188"/>
                        <a:ext cx="2281238" cy="10763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3" name="Object 7"/>
          <p:cNvGraphicFramePr>
            <a:graphicFrameLocks noChangeAspect="1"/>
          </p:cNvGraphicFramePr>
          <p:nvPr>
            <p:extLst/>
          </p:nvPr>
        </p:nvGraphicFramePr>
        <p:xfrm>
          <a:off x="3139837" y="2714551"/>
          <a:ext cx="2116138" cy="1106487"/>
        </p:xfrm>
        <a:graphic>
          <a:graphicData uri="http://schemas.openxmlformats.org/presentationml/2006/ole">
            <mc:AlternateContent xmlns:mc="http://schemas.openxmlformats.org/markup-compatibility/2006">
              <mc:Choice xmlns:v="urn:schemas-microsoft-com:vml" Requires="v">
                <p:oleObj spid="_x0000_s23568" name="公式" r:id="rId7" imgW="921857" imgH="441750" progId="Equation.3">
                  <p:embed/>
                </p:oleObj>
              </mc:Choice>
              <mc:Fallback>
                <p:oleObj name="公式" r:id="rId7" imgW="921857" imgH="44175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9837" y="2714551"/>
                        <a:ext cx="2116138" cy="11064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AutoShape 8" descr="40%"/>
          <p:cNvSpPr>
            <a:spLocks noChangeArrowheads="1"/>
          </p:cNvSpPr>
          <p:nvPr/>
        </p:nvSpPr>
        <p:spPr bwMode="auto">
          <a:xfrm>
            <a:off x="1982549" y="3963913"/>
            <a:ext cx="2160588" cy="911225"/>
          </a:xfrm>
          <a:prstGeom prst="wedgeRoundRectCallout">
            <a:avLst>
              <a:gd name="adj1" fmla="val -50440"/>
              <a:gd name="adj2" fmla="val 91810"/>
              <a:gd name="adj3" fmla="val 16667"/>
            </a:avLst>
          </a:prstGeom>
          <a:pattFill prst="pct20">
            <a:fgClr>
              <a:schemeClr val="accent4">
                <a:lumMod val="60000"/>
                <a:lumOff val="40000"/>
              </a:schemeClr>
            </a:fgClr>
            <a:bgClr>
              <a:srgbClr val="FFFFFF"/>
            </a:bgClr>
          </a:pattFill>
          <a:ln w="28575">
            <a:solidFill>
              <a:srgbClr val="002060"/>
            </a:solidFill>
            <a:miter lim="800000"/>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2800" b="1">
                <a:solidFill>
                  <a:srgbClr val="003399"/>
                </a:solidFill>
                <a:latin typeface="Times New Roman" panose="02020603050405020304" pitchFamily="18" charset="0"/>
                <a:cs typeface="Times New Roman" panose="02020603050405020304" pitchFamily="18" charset="0"/>
                <a:sym typeface="Symbol" panose="05050102010706020507" pitchFamily="18" charset="2"/>
              </a:rPr>
              <a:t>为保证稳压</a:t>
            </a:r>
          </a:p>
          <a:p>
            <a:pPr algn="ctr"/>
            <a:r>
              <a:rPr lang="zh-CN" altLang="en-US" sz="2800" b="1">
                <a:solidFill>
                  <a:srgbClr val="003399"/>
                </a:solidFill>
                <a:latin typeface="Times New Roman" panose="02020603050405020304" pitchFamily="18" charset="0"/>
                <a:cs typeface="Times New Roman" panose="02020603050405020304" pitchFamily="18" charset="0"/>
                <a:sym typeface="Symbol" panose="05050102010706020507" pitchFamily="18" charset="2"/>
              </a:rPr>
              <a:t>管安全工作</a:t>
            </a:r>
          </a:p>
        </p:txBody>
      </p:sp>
      <p:graphicFrame>
        <p:nvGraphicFramePr>
          <p:cNvPr id="75785" name="Object 9"/>
          <p:cNvGraphicFramePr>
            <a:graphicFrameLocks noChangeAspect="1"/>
          </p:cNvGraphicFramePr>
          <p:nvPr>
            <p:extLst/>
          </p:nvPr>
        </p:nvGraphicFramePr>
        <p:xfrm>
          <a:off x="5460570" y="5170413"/>
          <a:ext cx="2867025" cy="1031875"/>
        </p:xfrm>
        <a:graphic>
          <a:graphicData uri="http://schemas.openxmlformats.org/presentationml/2006/ole">
            <mc:AlternateContent xmlns:mc="http://schemas.openxmlformats.org/markup-compatibility/2006">
              <mc:Choice xmlns:v="urn:schemas-microsoft-com:vml" Requires="v">
                <p:oleObj spid="_x0000_s23569" name="公式" r:id="rId9" imgW="1493342" imgH="388778" progId="Equation.3">
                  <p:embed/>
                </p:oleObj>
              </mc:Choice>
              <mc:Fallback>
                <p:oleObj name="公式" r:id="rId9" imgW="1493342" imgH="38877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0570" y="5170413"/>
                        <a:ext cx="2867025" cy="1031875"/>
                      </a:xfrm>
                      <a:prstGeom prst="rect">
                        <a:avLst/>
                      </a:prstGeom>
                      <a:noFill/>
                      <a:ln w="38100">
                        <a:solidFill>
                          <a:srgbClr val="C00000"/>
                        </a:solidFill>
                      </a:ln>
                      <a:effectLst/>
                    </p:spPr>
                  </p:pic>
                </p:oleObj>
              </mc:Fallback>
            </mc:AlternateContent>
          </a:graphicData>
        </a:graphic>
      </p:graphicFrame>
      <p:sp>
        <p:nvSpPr>
          <p:cNvPr id="75786" name="AutoShape 10" descr="40%"/>
          <p:cNvSpPr>
            <a:spLocks noChangeArrowheads="1"/>
          </p:cNvSpPr>
          <p:nvPr/>
        </p:nvSpPr>
        <p:spPr bwMode="auto">
          <a:xfrm>
            <a:off x="6668657" y="3997251"/>
            <a:ext cx="2174875" cy="911225"/>
          </a:xfrm>
          <a:prstGeom prst="wedgeRoundRectCallout">
            <a:avLst>
              <a:gd name="adj1" fmla="val -43579"/>
              <a:gd name="adj2" fmla="val 97736"/>
              <a:gd name="adj3" fmla="val 16667"/>
            </a:avLst>
          </a:prstGeom>
          <a:pattFill prst="pct40">
            <a:fgClr>
              <a:schemeClr val="accent2">
                <a:lumMod val="40000"/>
                <a:lumOff val="60000"/>
              </a:schemeClr>
            </a:fgClr>
            <a:bgClr>
              <a:srgbClr val="FFFFFF"/>
            </a:bgClr>
          </a:pattFill>
          <a:ln w="28575">
            <a:solidFill>
              <a:srgbClr val="7030A0"/>
            </a:solidFill>
            <a:miter lim="800000"/>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2800" b="1">
                <a:solidFill>
                  <a:srgbClr val="000099"/>
                </a:solidFill>
                <a:latin typeface="Times New Roman" panose="02020603050405020304" pitchFamily="18" charset="0"/>
                <a:cs typeface="Times New Roman" panose="02020603050405020304" pitchFamily="18" charset="0"/>
                <a:sym typeface="Symbol" panose="05050102010706020507" pitchFamily="18" charset="2"/>
              </a:rPr>
              <a:t>为保证稳压</a:t>
            </a:r>
          </a:p>
          <a:p>
            <a:pPr algn="ctr"/>
            <a:r>
              <a:rPr lang="zh-CN" altLang="en-US" sz="2800" b="1">
                <a:solidFill>
                  <a:srgbClr val="000099"/>
                </a:solidFill>
                <a:latin typeface="Times New Roman" panose="02020603050405020304" pitchFamily="18" charset="0"/>
                <a:cs typeface="Times New Roman" panose="02020603050405020304" pitchFamily="18" charset="0"/>
                <a:sym typeface="Symbol" panose="05050102010706020507" pitchFamily="18" charset="2"/>
              </a:rPr>
              <a:t>管正常工作</a:t>
            </a:r>
          </a:p>
        </p:txBody>
      </p:sp>
      <p:sp>
        <p:nvSpPr>
          <p:cNvPr id="75787" name="Text Box 11" descr="40%"/>
          <p:cNvSpPr txBox="1">
            <a:spLocks noChangeArrowheads="1"/>
          </p:cNvSpPr>
          <p:nvPr/>
        </p:nvSpPr>
        <p:spPr bwMode="auto">
          <a:xfrm>
            <a:off x="4703525" y="906388"/>
            <a:ext cx="40386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50000"/>
              </a:spcBef>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适用于输出电压固定、输出电流不大、且负载变动不大的场合。</a:t>
            </a:r>
          </a:p>
        </p:txBody>
      </p:sp>
    </p:spTree>
    <p:extLst>
      <p:ext uri="{BB962C8B-B14F-4D97-AF65-F5344CB8AC3E}">
        <p14:creationId xmlns:p14="http://schemas.microsoft.com/office/powerpoint/2010/main" val="1616057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animEffect transition="in" filter="blinds(vertical)">
                                      <p:cBhvr>
                                        <p:cTn id="7" dur="500"/>
                                        <p:tgtEl>
                                          <p:spTgt spid="757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5780">
                                            <p:txEl>
                                              <p:pRg st="1" end="1"/>
                                            </p:txEl>
                                          </p:spTgt>
                                        </p:tgtEl>
                                        <p:attrNameLst>
                                          <p:attrName>style.visibility</p:attrName>
                                        </p:attrNameLst>
                                      </p:cBhvr>
                                      <p:to>
                                        <p:strVal val="visible"/>
                                      </p:to>
                                    </p:set>
                                    <p:animEffect transition="in" filter="blinds(vertical)">
                                      <p:cBhvr>
                                        <p:cTn id="12" dur="500"/>
                                        <p:tgtEl>
                                          <p:spTgt spid="757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5780">
                                            <p:txEl>
                                              <p:pRg st="2" end="2"/>
                                            </p:txEl>
                                          </p:spTgt>
                                        </p:tgtEl>
                                        <p:attrNameLst>
                                          <p:attrName>style.visibility</p:attrName>
                                        </p:attrNameLst>
                                      </p:cBhvr>
                                      <p:to>
                                        <p:strVal val="visible"/>
                                      </p:to>
                                    </p:set>
                                    <p:animEffect transition="in" filter="blinds(vertical)">
                                      <p:cBhvr>
                                        <p:cTn id="17" dur="500"/>
                                        <p:tgtEl>
                                          <p:spTgt spid="7578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781"/>
                                        </p:tgtEl>
                                        <p:attrNameLst>
                                          <p:attrName>style.visibility</p:attrName>
                                        </p:attrNameLst>
                                      </p:cBhvr>
                                      <p:to>
                                        <p:strVal val="visible"/>
                                      </p:to>
                                    </p:set>
                                    <p:animEffect transition="in" filter="wipe(left)">
                                      <p:cBhvr>
                                        <p:cTn id="22" dur="500"/>
                                        <p:tgtEl>
                                          <p:spTgt spid="75781"/>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75778"/>
                                        </p:tgtEl>
                                        <p:attrNameLst>
                                          <p:attrName>style.visibility</p:attrName>
                                        </p:attrNameLst>
                                      </p:cBhvr>
                                      <p:to>
                                        <p:strVal val="visible"/>
                                      </p:to>
                                    </p:set>
                                    <p:animEffect transition="in" filter="wipe(left)">
                                      <p:cBhvr>
                                        <p:cTn id="26" dur="500"/>
                                        <p:tgtEl>
                                          <p:spTgt spid="75778"/>
                                        </p:tgtEl>
                                      </p:cBhvr>
                                    </p:animEffect>
                                  </p:childTnLst>
                                </p:cTn>
                              </p:par>
                            </p:childTnLst>
                          </p:cTn>
                        </p:par>
                        <p:par>
                          <p:cTn id="27" fill="hold" nodeType="afterGroup">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5784"/>
                                        </p:tgtEl>
                                        <p:attrNameLst>
                                          <p:attrName>style.visibility</p:attrName>
                                        </p:attrNameLst>
                                      </p:cBhvr>
                                      <p:to>
                                        <p:strVal val="visible"/>
                                      </p:to>
                                    </p:set>
                                    <p:animEffect transition="in" filter="wipe(up)">
                                      <p:cBhvr>
                                        <p:cTn id="30" dur="500"/>
                                        <p:tgtEl>
                                          <p:spTgt spid="7578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75782"/>
                                        </p:tgtEl>
                                        <p:attrNameLst>
                                          <p:attrName>style.visibility</p:attrName>
                                        </p:attrNameLst>
                                      </p:cBhvr>
                                      <p:to>
                                        <p:strVal val="visible"/>
                                      </p:to>
                                    </p:set>
                                    <p:animEffect transition="in" filter="wipe(left)">
                                      <p:cBhvr>
                                        <p:cTn id="35" dur="500"/>
                                        <p:tgtEl>
                                          <p:spTgt spid="7578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75785"/>
                                        </p:tgtEl>
                                        <p:attrNameLst>
                                          <p:attrName>style.visibility</p:attrName>
                                        </p:attrNameLst>
                                      </p:cBhvr>
                                      <p:to>
                                        <p:strVal val="visible"/>
                                      </p:to>
                                    </p:set>
                                    <p:animEffect transition="in" filter="wipe(left)">
                                      <p:cBhvr>
                                        <p:cTn id="40" dur="500"/>
                                        <p:tgtEl>
                                          <p:spTgt spid="75785"/>
                                        </p:tgtEl>
                                      </p:cBhvr>
                                    </p:animEffect>
                                  </p:childTnLst>
                                </p:cTn>
                              </p:par>
                            </p:childTnLst>
                          </p:cTn>
                        </p:par>
                        <p:par>
                          <p:cTn id="41" fill="hold" nodeType="afterGroup">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75786"/>
                                        </p:tgtEl>
                                        <p:attrNameLst>
                                          <p:attrName>style.visibility</p:attrName>
                                        </p:attrNameLst>
                                      </p:cBhvr>
                                      <p:to>
                                        <p:strVal val="visible"/>
                                      </p:to>
                                    </p:set>
                                    <p:animEffect transition="in" filter="wipe(up)">
                                      <p:cBhvr>
                                        <p:cTn id="44" dur="500"/>
                                        <p:tgtEl>
                                          <p:spTgt spid="7578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75783"/>
                                        </p:tgtEl>
                                        <p:attrNameLst>
                                          <p:attrName>style.visibility</p:attrName>
                                        </p:attrNameLst>
                                      </p:cBhvr>
                                      <p:to>
                                        <p:strVal val="visible"/>
                                      </p:to>
                                    </p:set>
                                    <p:animEffect transition="in" filter="wipe(left)">
                                      <p:cBhvr>
                                        <p:cTn id="49" dur="500"/>
                                        <p:tgtEl>
                                          <p:spTgt spid="7578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75787"/>
                                        </p:tgtEl>
                                        <p:attrNameLst>
                                          <p:attrName>style.visibility</p:attrName>
                                        </p:attrNameLst>
                                      </p:cBhvr>
                                      <p:to>
                                        <p:strVal val="visible"/>
                                      </p:to>
                                    </p:set>
                                    <p:animEffect transition="in" filter="blinds(horizontal)">
                                      <p:cBhvr>
                                        <p:cTn id="54" dur="500"/>
                                        <p:tgtEl>
                                          <p:spTgt spid="7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build="p" autoUpdateAnimBg="0"/>
      <p:bldP spid="75781" grpId="0" autoUpdateAnimBg="0"/>
      <p:bldP spid="75784" grpId="0" animBg="1" autoUpdateAnimBg="0"/>
      <p:bldP spid="75786" grpId="0" animBg="1" autoUpdateAnimBg="0"/>
      <p:bldP spid="7578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组合 17"/>
          <p:cNvGrpSpPr>
            <a:grpSpLocks/>
          </p:cNvGrpSpPr>
          <p:nvPr/>
        </p:nvGrpSpPr>
        <p:grpSpPr bwMode="auto">
          <a:xfrm>
            <a:off x="107950" y="549275"/>
            <a:ext cx="8712200" cy="1254125"/>
            <a:chOff x="107504" y="908720"/>
            <a:chExt cx="8712768" cy="1253753"/>
          </a:xfrm>
        </p:grpSpPr>
        <p:sp>
          <p:nvSpPr>
            <p:cNvPr id="41995" name="矩形 1"/>
            <p:cNvSpPr>
              <a:spLocks noChangeArrowheads="1"/>
            </p:cNvSpPr>
            <p:nvPr/>
          </p:nvSpPr>
          <p:spPr bwMode="auto">
            <a:xfrm>
              <a:off x="107504" y="908720"/>
              <a:ext cx="6336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solidFill>
                    <a:srgbClr val="FF0000"/>
                  </a:solidFill>
                  <a:cs typeface="Times New Roman" panose="02020603050405020304" pitchFamily="18" charset="0"/>
                </a:rPr>
                <a:t>【例】</a:t>
              </a:r>
              <a:r>
                <a:rPr lang="zh-CN" altLang="zh-CN" b="1">
                  <a:cs typeface="Times New Roman" panose="02020603050405020304" pitchFamily="18" charset="0"/>
                </a:rPr>
                <a:t>图所示电路中，设稳压管的稳压值</a:t>
              </a:r>
              <a:endParaRPr lang="zh-CN" altLang="en-US" b="1">
                <a:latin typeface="Arial" panose="020B0604020202020204" pitchFamily="34" charset="0"/>
              </a:endParaRPr>
            </a:p>
          </p:txBody>
        </p:sp>
        <p:graphicFrame>
          <p:nvGraphicFramePr>
            <p:cNvPr id="41996" name="对象 3"/>
            <p:cNvGraphicFramePr>
              <a:graphicFrameLocks noChangeAspect="1"/>
            </p:cNvGraphicFramePr>
            <p:nvPr/>
          </p:nvGraphicFramePr>
          <p:xfrm>
            <a:off x="5761038" y="958850"/>
            <a:ext cx="1096962" cy="411163"/>
          </p:xfrm>
          <a:graphic>
            <a:graphicData uri="http://schemas.openxmlformats.org/presentationml/2006/ole">
              <mc:AlternateContent xmlns:mc="http://schemas.openxmlformats.org/markup-compatibility/2006">
                <mc:Choice xmlns:v="urn:schemas-microsoft-com:vml" Requires="v">
                  <p:oleObj spid="_x0000_s24611" name="Equation" r:id="rId3" imgW="609600" imgH="228600" progId="Equation.DSMT4">
                    <p:embed/>
                  </p:oleObj>
                </mc:Choice>
                <mc:Fallback>
                  <p:oleObj name="Equation" r:id="rId3" imgW="609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038" y="958850"/>
                          <a:ext cx="109696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7" name="对象 5"/>
            <p:cNvGraphicFramePr>
              <a:graphicFrameLocks noChangeAspect="1"/>
            </p:cNvGraphicFramePr>
            <p:nvPr/>
          </p:nvGraphicFramePr>
          <p:xfrm>
            <a:off x="7092280" y="958850"/>
            <a:ext cx="1727992" cy="431998"/>
          </p:xfrm>
          <a:graphic>
            <a:graphicData uri="http://schemas.openxmlformats.org/presentationml/2006/ole">
              <mc:AlternateContent xmlns:mc="http://schemas.openxmlformats.org/markup-compatibility/2006">
                <mc:Choice xmlns:v="urn:schemas-microsoft-com:vml" Requires="v">
                  <p:oleObj spid="_x0000_s24612" name="Equation" r:id="rId5" imgW="914400" imgH="228600" progId="Equation.DSMT4">
                    <p:embed/>
                  </p:oleObj>
                </mc:Choice>
                <mc:Fallback>
                  <p:oleObj name="Equation" r:id="rId5" imgW="914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280" y="958850"/>
                          <a:ext cx="1727992" cy="43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8" name="对象 7"/>
            <p:cNvGraphicFramePr>
              <a:graphicFrameLocks noChangeAspect="1"/>
            </p:cNvGraphicFramePr>
            <p:nvPr/>
          </p:nvGraphicFramePr>
          <p:xfrm>
            <a:off x="251520" y="1340768"/>
            <a:ext cx="1566862" cy="431800"/>
          </p:xfrm>
          <a:graphic>
            <a:graphicData uri="http://schemas.openxmlformats.org/presentationml/2006/ole">
              <mc:AlternateContent xmlns:mc="http://schemas.openxmlformats.org/markup-compatibility/2006">
                <mc:Choice xmlns:v="urn:schemas-microsoft-com:vml" Requires="v">
                  <p:oleObj spid="_x0000_s24613" name="Equation" r:id="rId7" imgW="825500" imgH="228600" progId="Equation.DSMT4">
                    <p:embed/>
                  </p:oleObj>
                </mc:Choice>
                <mc:Fallback>
                  <p:oleObj name="Equation" r:id="rId7" imgW="825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1340768"/>
                          <a:ext cx="15668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9" name="对象 9"/>
            <p:cNvGraphicFramePr>
              <a:graphicFrameLocks noChangeAspect="1"/>
            </p:cNvGraphicFramePr>
            <p:nvPr/>
          </p:nvGraphicFramePr>
          <p:xfrm>
            <a:off x="1875552" y="1340768"/>
            <a:ext cx="1508741" cy="432048"/>
          </p:xfrm>
          <a:graphic>
            <a:graphicData uri="http://schemas.openxmlformats.org/presentationml/2006/ole">
              <mc:AlternateContent xmlns:mc="http://schemas.openxmlformats.org/markup-compatibility/2006">
                <mc:Choice xmlns:v="urn:schemas-microsoft-com:vml" Requires="v">
                  <p:oleObj spid="_x0000_s24614" name="Equation" r:id="rId9" imgW="800100" imgH="228600" progId="Equation.DSMT4">
                    <p:embed/>
                  </p:oleObj>
                </mc:Choice>
                <mc:Fallback>
                  <p:oleObj name="Equation" r:id="rId9" imgW="8001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5552" y="1340768"/>
                          <a:ext cx="1508741"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00" name="对象 11"/>
            <p:cNvGraphicFramePr>
              <a:graphicFrameLocks noChangeAspect="1"/>
            </p:cNvGraphicFramePr>
            <p:nvPr/>
          </p:nvGraphicFramePr>
          <p:xfrm>
            <a:off x="3514787" y="1367904"/>
            <a:ext cx="1399463" cy="404664"/>
          </p:xfrm>
          <a:graphic>
            <a:graphicData uri="http://schemas.openxmlformats.org/presentationml/2006/ole">
              <mc:AlternateContent xmlns:mc="http://schemas.openxmlformats.org/markup-compatibility/2006">
                <mc:Choice xmlns:v="urn:schemas-microsoft-com:vml" Requires="v">
                  <p:oleObj spid="_x0000_s24615" name="Equation" r:id="rId11" imgW="787400" imgH="228600" progId="Equation.DSMT4">
                    <p:embed/>
                  </p:oleObj>
                </mc:Choice>
                <mc:Fallback>
                  <p:oleObj name="Equation" r:id="rId11" imgW="7874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4787" y="1367904"/>
                          <a:ext cx="1399463"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01" name="对象 13"/>
            <p:cNvGraphicFramePr>
              <a:graphicFrameLocks noChangeAspect="1"/>
            </p:cNvGraphicFramePr>
            <p:nvPr/>
          </p:nvGraphicFramePr>
          <p:xfrm>
            <a:off x="5044744" y="1396288"/>
            <a:ext cx="1641137" cy="404664"/>
          </p:xfrm>
          <a:graphic>
            <a:graphicData uri="http://schemas.openxmlformats.org/presentationml/2006/ole">
              <mc:AlternateContent xmlns:mc="http://schemas.openxmlformats.org/markup-compatibility/2006">
                <mc:Choice xmlns:v="urn:schemas-microsoft-com:vml" Requires="v">
                  <p:oleObj spid="_x0000_s24616" name="Equation" r:id="rId13" imgW="914400" imgH="228600" progId="Equation.DSMT4">
                    <p:embed/>
                  </p:oleObj>
                </mc:Choice>
                <mc:Fallback>
                  <p:oleObj name="Equation" r:id="rId13" imgW="9144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4744" y="1396288"/>
                          <a:ext cx="1641137"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02" name="对象 15"/>
            <p:cNvGraphicFramePr>
              <a:graphicFrameLocks noChangeAspect="1"/>
            </p:cNvGraphicFramePr>
            <p:nvPr/>
          </p:nvGraphicFramePr>
          <p:xfrm>
            <a:off x="6858000" y="1420143"/>
            <a:ext cx="1590554" cy="404664"/>
          </p:xfrm>
          <a:graphic>
            <a:graphicData uri="http://schemas.openxmlformats.org/presentationml/2006/ole">
              <mc:AlternateContent xmlns:mc="http://schemas.openxmlformats.org/markup-compatibility/2006">
                <mc:Choice xmlns:v="urn:schemas-microsoft-com:vml" Requires="v">
                  <p:oleObj spid="_x0000_s24617" name="Equation" r:id="rId15" imgW="889000" imgH="228600" progId="Equation.DSMT4">
                    <p:embed/>
                  </p:oleObj>
                </mc:Choice>
                <mc:Fallback>
                  <p:oleObj name="Equation" r:id="rId15" imgW="8890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8000" y="1420143"/>
                          <a:ext cx="1590554"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03" name="矩形 16"/>
            <p:cNvSpPr>
              <a:spLocks noChangeArrowheads="1"/>
            </p:cNvSpPr>
            <p:nvPr/>
          </p:nvSpPr>
          <p:spPr bwMode="auto">
            <a:xfrm>
              <a:off x="179512" y="1700808"/>
              <a:ext cx="38106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cs typeface="Times New Roman" panose="02020603050405020304" pitchFamily="18" charset="0"/>
                </a:rPr>
                <a:t>试选择合适的限流电阻</a:t>
              </a:r>
              <a:r>
                <a:rPr lang="en-US" altLang="zh-CN" b="1" i="1">
                  <a:solidFill>
                    <a:srgbClr val="FF0000"/>
                  </a:solidFill>
                  <a:cs typeface="Times New Roman" panose="02020603050405020304" pitchFamily="18" charset="0"/>
                </a:rPr>
                <a:t>R</a:t>
              </a:r>
              <a:r>
                <a:rPr lang="zh-CN" altLang="en-US" b="1">
                  <a:cs typeface="Times New Roman" panose="02020603050405020304" pitchFamily="18" charset="0"/>
                </a:rPr>
                <a:t>。</a:t>
              </a:r>
              <a:endParaRPr lang="zh-CN" altLang="en-US" b="1">
                <a:latin typeface="Arial" panose="020B0604020202020204" pitchFamily="34" charset="0"/>
              </a:endParaRPr>
            </a:p>
          </p:txBody>
        </p:sp>
      </p:grpSp>
      <p:sp>
        <p:nvSpPr>
          <p:cNvPr id="41987" name="矩形 18"/>
          <p:cNvSpPr>
            <a:spLocks noChangeArrowheads="1"/>
          </p:cNvSpPr>
          <p:nvPr/>
        </p:nvSpPr>
        <p:spPr bwMode="auto">
          <a:xfrm>
            <a:off x="68263" y="3351213"/>
            <a:ext cx="451485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b="1">
                <a:solidFill>
                  <a:srgbClr val="FF0000"/>
                </a:solidFill>
                <a:cs typeface="Times New Roman" panose="02020603050405020304" pitchFamily="18" charset="0"/>
              </a:rPr>
              <a:t>【</a:t>
            </a:r>
            <a:r>
              <a:rPr lang="zh-CN" altLang="zh-CN" b="1">
                <a:solidFill>
                  <a:srgbClr val="FF0000"/>
                </a:solidFill>
                <a:cs typeface="Times New Roman" panose="02020603050405020304" pitchFamily="18" charset="0"/>
              </a:rPr>
              <a:t>解</a:t>
            </a:r>
            <a:r>
              <a:rPr lang="en-US" altLang="zh-CN" b="1">
                <a:solidFill>
                  <a:srgbClr val="FF0000"/>
                </a:solidFill>
                <a:cs typeface="Times New Roman" panose="02020603050405020304" pitchFamily="18" charset="0"/>
              </a:rPr>
              <a:t>】</a:t>
            </a:r>
            <a:r>
              <a:rPr lang="zh-CN" altLang="zh-CN" b="1">
                <a:cs typeface="Times New Roman" panose="02020603050405020304" pitchFamily="18" charset="0"/>
              </a:rPr>
              <a:t>由给定的条件可以求出</a:t>
            </a:r>
            <a:endParaRPr lang="zh-CN" altLang="zh-CN" b="1">
              <a:latin typeface="Calibri" panose="020F0502020204030204" pitchFamily="34" charset="0"/>
              <a:cs typeface="Times New Roman" panose="02020603050405020304" pitchFamily="18" charset="0"/>
            </a:endParaRPr>
          </a:p>
        </p:txBody>
      </p:sp>
      <p:graphicFrame>
        <p:nvGraphicFramePr>
          <p:cNvPr id="41988" name="对象 20"/>
          <p:cNvGraphicFramePr>
            <a:graphicFrameLocks noChangeAspect="1"/>
          </p:cNvGraphicFramePr>
          <p:nvPr/>
        </p:nvGraphicFramePr>
        <p:xfrm>
          <a:off x="684213" y="3867150"/>
          <a:ext cx="3168650" cy="787400"/>
        </p:xfrm>
        <a:graphic>
          <a:graphicData uri="http://schemas.openxmlformats.org/presentationml/2006/ole">
            <mc:AlternateContent xmlns:mc="http://schemas.openxmlformats.org/markup-compatibility/2006">
              <mc:Choice xmlns:v="urn:schemas-microsoft-com:vml" Requires="v">
                <p:oleObj spid="_x0000_s24618" name="Equation" r:id="rId17" imgW="1752600" imgH="431800" progId="Equation.DSMT4">
                  <p:embed/>
                </p:oleObj>
              </mc:Choice>
              <mc:Fallback>
                <p:oleObj name="Equation" r:id="rId17" imgW="1752600" imgH="4318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4213" y="3867150"/>
                        <a:ext cx="31686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9" name="对象 22"/>
          <p:cNvGraphicFramePr>
            <a:graphicFrameLocks noChangeAspect="1"/>
          </p:cNvGraphicFramePr>
          <p:nvPr/>
        </p:nvGraphicFramePr>
        <p:xfrm>
          <a:off x="4657725" y="3724275"/>
          <a:ext cx="3140075" cy="785813"/>
        </p:xfrm>
        <a:graphic>
          <a:graphicData uri="http://schemas.openxmlformats.org/presentationml/2006/ole">
            <mc:AlternateContent xmlns:mc="http://schemas.openxmlformats.org/markup-compatibility/2006">
              <mc:Choice xmlns:v="urn:schemas-microsoft-com:vml" Requires="v">
                <p:oleObj spid="_x0000_s24619" name="Equation" r:id="rId19" imgW="1739900" imgH="431800" progId="Equation.DSMT4">
                  <p:embed/>
                </p:oleObj>
              </mc:Choice>
              <mc:Fallback>
                <p:oleObj name="Equation" r:id="rId19" imgW="1739900" imgH="4318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7725" y="3724275"/>
                        <a:ext cx="31400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0" name="矩形 23"/>
          <p:cNvSpPr>
            <a:spLocks noChangeArrowheads="1"/>
          </p:cNvSpPr>
          <p:nvPr/>
        </p:nvSpPr>
        <p:spPr bwMode="auto">
          <a:xfrm>
            <a:off x="250825" y="4421188"/>
            <a:ext cx="1108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b="1">
                <a:solidFill>
                  <a:srgbClr val="FF0000"/>
                </a:solidFill>
                <a:cs typeface="Times New Roman" panose="02020603050405020304" pitchFamily="18" charset="0"/>
              </a:rPr>
              <a:t>可得</a:t>
            </a:r>
            <a:endParaRPr lang="zh-CN" altLang="zh-CN" b="1">
              <a:solidFill>
                <a:srgbClr val="FF0000"/>
              </a:solidFill>
              <a:latin typeface="Calibri" panose="020F0502020204030204" pitchFamily="34" charset="0"/>
              <a:cs typeface="Times New Roman" panose="02020603050405020304" pitchFamily="18" charset="0"/>
            </a:endParaRPr>
          </a:p>
        </p:txBody>
      </p:sp>
      <p:graphicFrame>
        <p:nvGraphicFramePr>
          <p:cNvPr id="41991" name="对象 25"/>
          <p:cNvGraphicFramePr>
            <a:graphicFrameLocks noChangeAspect="1"/>
          </p:cNvGraphicFramePr>
          <p:nvPr/>
        </p:nvGraphicFramePr>
        <p:xfrm>
          <a:off x="1347788" y="4870450"/>
          <a:ext cx="4333875" cy="792163"/>
        </p:xfrm>
        <a:graphic>
          <a:graphicData uri="http://schemas.openxmlformats.org/presentationml/2006/ole">
            <mc:AlternateContent xmlns:mc="http://schemas.openxmlformats.org/markup-compatibility/2006">
              <mc:Choice xmlns:v="urn:schemas-microsoft-com:vml" Requires="v">
                <p:oleObj spid="_x0000_s24620" name="Equation" r:id="rId21" imgW="2171700" imgH="393700" progId="Equation.DSMT4">
                  <p:embed/>
                </p:oleObj>
              </mc:Choice>
              <mc:Fallback>
                <p:oleObj name="Equation" r:id="rId21" imgW="2171700" imgH="3937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47788" y="4870450"/>
                        <a:ext cx="43338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2" name="对象 27"/>
          <p:cNvGraphicFramePr>
            <a:graphicFrameLocks noChangeAspect="1"/>
          </p:cNvGraphicFramePr>
          <p:nvPr/>
        </p:nvGraphicFramePr>
        <p:xfrm>
          <a:off x="2128838" y="5807075"/>
          <a:ext cx="2443162" cy="377825"/>
        </p:xfrm>
        <a:graphic>
          <a:graphicData uri="http://schemas.openxmlformats.org/presentationml/2006/ole">
            <mc:AlternateContent xmlns:mc="http://schemas.openxmlformats.org/markup-compatibility/2006">
              <mc:Choice xmlns:v="urn:schemas-microsoft-com:vml" Requires="v">
                <p:oleObj spid="_x0000_s24621" name="Equation" r:id="rId23" imgW="1129810" imgH="177723" progId="Equation.DSMT4">
                  <p:embed/>
                </p:oleObj>
              </mc:Choice>
              <mc:Fallback>
                <p:oleObj name="Equation" r:id="rId23" imgW="1129810" imgH="177723"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28838" y="5807075"/>
                        <a:ext cx="24431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3" name="矩形 28"/>
          <p:cNvSpPr>
            <a:spLocks noChangeArrowheads="1"/>
          </p:cNvSpPr>
          <p:nvPr/>
        </p:nvSpPr>
        <p:spPr bwMode="auto">
          <a:xfrm>
            <a:off x="347663" y="5591175"/>
            <a:ext cx="803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zh-CN" b="1">
                <a:solidFill>
                  <a:srgbClr val="FF0000"/>
                </a:solidFill>
                <a:cs typeface="Times New Roman" panose="02020603050405020304" pitchFamily="18" charset="0"/>
              </a:rPr>
              <a:t>即</a:t>
            </a:r>
            <a:endParaRPr lang="zh-CN" altLang="zh-CN" b="1">
              <a:solidFill>
                <a:srgbClr val="FF0000"/>
              </a:solidFill>
              <a:latin typeface="Calibri" panose="020F0502020204030204" pitchFamily="34" charset="0"/>
              <a:cs typeface="Times New Roman" panose="02020603050405020304" pitchFamily="18" charset="0"/>
            </a:endParaRPr>
          </a:p>
        </p:txBody>
      </p:sp>
      <p:pic>
        <p:nvPicPr>
          <p:cNvPr id="41994" name="Picture 243" descr="图片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25725" y="1387475"/>
            <a:ext cx="5595938"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269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组合 26"/>
          <p:cNvGrpSpPr>
            <a:grpSpLocks/>
          </p:cNvGrpSpPr>
          <p:nvPr/>
        </p:nvGrpSpPr>
        <p:grpSpPr bwMode="auto">
          <a:xfrm>
            <a:off x="34925" y="549275"/>
            <a:ext cx="9136063" cy="2338388"/>
            <a:chOff x="107504" y="899397"/>
            <a:chExt cx="9135808" cy="2339437"/>
          </a:xfrm>
        </p:grpSpPr>
        <p:sp>
          <p:nvSpPr>
            <p:cNvPr id="43012" name="矩形 2"/>
            <p:cNvSpPr>
              <a:spLocks noChangeArrowheads="1"/>
            </p:cNvSpPr>
            <p:nvPr/>
          </p:nvSpPr>
          <p:spPr bwMode="auto">
            <a:xfrm>
              <a:off x="179512" y="908720"/>
              <a:ext cx="61024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solidFill>
                    <a:srgbClr val="FF0000"/>
                  </a:solidFill>
                  <a:cs typeface="Times New Roman" panose="02020603050405020304" pitchFamily="18" charset="0"/>
                </a:rPr>
                <a:t>【例】</a:t>
              </a:r>
              <a:r>
                <a:rPr lang="zh-CN" altLang="zh-CN" b="1">
                  <a:cs typeface="Times New Roman" panose="02020603050405020304" pitchFamily="18" charset="0"/>
                </a:rPr>
                <a:t>整流滤波稳压电路如图所示</a:t>
              </a:r>
              <a:endParaRPr lang="zh-CN" altLang="en-US" b="1">
                <a:latin typeface="Arial" panose="020B0604020202020204" pitchFamily="34" charset="0"/>
              </a:endParaRPr>
            </a:p>
          </p:txBody>
        </p:sp>
        <p:graphicFrame>
          <p:nvGraphicFramePr>
            <p:cNvPr id="43013" name="对象 4"/>
            <p:cNvGraphicFramePr>
              <a:graphicFrameLocks noChangeAspect="1"/>
            </p:cNvGraphicFramePr>
            <p:nvPr/>
          </p:nvGraphicFramePr>
          <p:xfrm>
            <a:off x="4932040" y="951111"/>
            <a:ext cx="1263166" cy="461665"/>
          </p:xfrm>
          <a:graphic>
            <a:graphicData uri="http://schemas.openxmlformats.org/presentationml/2006/ole">
              <mc:AlternateContent xmlns:mc="http://schemas.openxmlformats.org/markup-compatibility/2006">
                <mc:Choice xmlns:v="urn:schemas-microsoft-com:vml" Requires="v">
                  <p:oleObj spid="_x0000_s25632" name="Equation" r:id="rId3" imgW="622030" imgH="228501" progId="Equation.DSMT4">
                    <p:embed/>
                  </p:oleObj>
                </mc:Choice>
                <mc:Fallback>
                  <p:oleObj name="Equation" r:id="rId3" imgW="622030"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951111"/>
                          <a:ext cx="12631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4" name="对象 6"/>
            <p:cNvGraphicFramePr>
              <a:graphicFrameLocks noChangeAspect="1"/>
            </p:cNvGraphicFramePr>
            <p:nvPr/>
          </p:nvGraphicFramePr>
          <p:xfrm>
            <a:off x="6084168" y="951111"/>
            <a:ext cx="1426696" cy="419274"/>
          </p:xfrm>
          <a:graphic>
            <a:graphicData uri="http://schemas.openxmlformats.org/presentationml/2006/ole">
              <mc:AlternateContent xmlns:mc="http://schemas.openxmlformats.org/markup-compatibility/2006">
                <mc:Choice xmlns:v="urn:schemas-microsoft-com:vml" Requires="v">
                  <p:oleObj spid="_x0000_s25633" name="Equation" r:id="rId5" imgW="774364" imgH="228501" progId="Equation.DSMT4">
                    <p:embed/>
                  </p:oleObj>
                </mc:Choice>
                <mc:Fallback>
                  <p:oleObj name="Equation" r:id="rId5" imgW="774364"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951111"/>
                          <a:ext cx="1426696" cy="41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5" name="对象 8"/>
            <p:cNvGraphicFramePr>
              <a:graphicFrameLocks noChangeAspect="1"/>
            </p:cNvGraphicFramePr>
            <p:nvPr/>
          </p:nvGraphicFramePr>
          <p:xfrm>
            <a:off x="7452320" y="899397"/>
            <a:ext cx="1586370" cy="411014"/>
          </p:xfrm>
          <a:graphic>
            <a:graphicData uri="http://schemas.openxmlformats.org/presentationml/2006/ole">
              <mc:AlternateContent xmlns:mc="http://schemas.openxmlformats.org/markup-compatibility/2006">
                <mc:Choice xmlns:v="urn:schemas-microsoft-com:vml" Requires="v">
                  <p:oleObj spid="_x0000_s25634" name="Equation" r:id="rId7" imgW="698197" imgH="177723" progId="Equation.DSMT4">
                    <p:embed/>
                  </p:oleObj>
                </mc:Choice>
                <mc:Fallback>
                  <p:oleObj name="Equation" r:id="rId7" imgW="698197" imgH="17772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2320" y="899397"/>
                          <a:ext cx="1586370" cy="41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6" name="对象 10"/>
            <p:cNvGraphicFramePr>
              <a:graphicFrameLocks noChangeAspect="1"/>
            </p:cNvGraphicFramePr>
            <p:nvPr/>
          </p:nvGraphicFramePr>
          <p:xfrm>
            <a:off x="467544" y="1370385"/>
            <a:ext cx="1602148" cy="476672"/>
          </p:xfrm>
          <a:graphic>
            <a:graphicData uri="http://schemas.openxmlformats.org/presentationml/2006/ole">
              <mc:AlternateContent xmlns:mc="http://schemas.openxmlformats.org/markup-compatibility/2006">
                <mc:Choice xmlns:v="urn:schemas-microsoft-com:vml" Requires="v">
                  <p:oleObj spid="_x0000_s25635" name="Equation" r:id="rId9" imgW="761669" imgH="228501" progId="Equation.DSMT4">
                    <p:embed/>
                  </p:oleObj>
                </mc:Choice>
                <mc:Fallback>
                  <p:oleObj name="Equation" r:id="rId9" imgW="761669"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1370385"/>
                          <a:ext cx="1602148" cy="47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7" name="矩形 11"/>
            <p:cNvSpPr>
              <a:spLocks noChangeArrowheads="1"/>
            </p:cNvSpPr>
            <p:nvPr/>
          </p:nvSpPr>
          <p:spPr bwMode="auto">
            <a:xfrm>
              <a:off x="1983169" y="1368821"/>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cs typeface="Times New Roman" panose="02020603050405020304" pitchFamily="18" charset="0"/>
                </a:rPr>
                <a:t>，稳压管的稳定电流</a:t>
              </a:r>
              <a:endParaRPr lang="zh-CN" altLang="en-US" b="1">
                <a:latin typeface="Arial" panose="020B0604020202020204" pitchFamily="34" charset="0"/>
              </a:endParaRPr>
            </a:p>
          </p:txBody>
        </p:sp>
        <p:graphicFrame>
          <p:nvGraphicFramePr>
            <p:cNvPr id="43018" name="对象 13"/>
            <p:cNvGraphicFramePr>
              <a:graphicFrameLocks noChangeAspect="1"/>
            </p:cNvGraphicFramePr>
            <p:nvPr/>
          </p:nvGraphicFramePr>
          <p:xfrm>
            <a:off x="4852643" y="1356151"/>
            <a:ext cx="1698189" cy="432048"/>
          </p:xfrm>
          <a:graphic>
            <a:graphicData uri="http://schemas.openxmlformats.org/presentationml/2006/ole">
              <mc:AlternateContent xmlns:mc="http://schemas.openxmlformats.org/markup-compatibility/2006">
                <mc:Choice xmlns:v="urn:schemas-microsoft-com:vml" Requires="v">
                  <p:oleObj spid="_x0000_s25636" name="Equation" r:id="rId11" imgW="901309" imgH="228501" progId="Equation.DSMT4">
                    <p:embed/>
                  </p:oleObj>
                </mc:Choice>
                <mc:Fallback>
                  <p:oleObj name="Equation" r:id="rId11" imgW="901309"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2643" y="1356151"/>
                          <a:ext cx="1698189"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9" name="对象 15"/>
            <p:cNvGraphicFramePr>
              <a:graphicFrameLocks noChangeAspect="1"/>
            </p:cNvGraphicFramePr>
            <p:nvPr/>
          </p:nvGraphicFramePr>
          <p:xfrm>
            <a:off x="6573731" y="1340645"/>
            <a:ext cx="1566174" cy="432048"/>
          </p:xfrm>
          <a:graphic>
            <a:graphicData uri="http://schemas.openxmlformats.org/presentationml/2006/ole">
              <mc:AlternateContent xmlns:mc="http://schemas.openxmlformats.org/markup-compatibility/2006">
                <mc:Choice xmlns:v="urn:schemas-microsoft-com:vml" Requires="v">
                  <p:oleObj spid="_x0000_s25637" name="Equation" r:id="rId13" imgW="825500" imgH="228600" progId="Equation.DSMT4">
                    <p:embed/>
                  </p:oleObj>
                </mc:Choice>
                <mc:Fallback>
                  <p:oleObj name="Equation" r:id="rId13" imgW="8255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3731" y="1340645"/>
                          <a:ext cx="1566174"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0" name="矩形 16"/>
            <p:cNvSpPr>
              <a:spLocks noChangeArrowheads="1"/>
            </p:cNvSpPr>
            <p:nvPr/>
          </p:nvSpPr>
          <p:spPr bwMode="auto">
            <a:xfrm>
              <a:off x="8135316" y="1340645"/>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cs typeface="Times New Roman" panose="02020603050405020304" pitchFamily="18" charset="0"/>
                </a:rPr>
                <a:t>试求：</a:t>
              </a:r>
              <a:endParaRPr lang="zh-CN" altLang="en-US" b="1">
                <a:latin typeface="Arial" panose="020B0604020202020204" pitchFamily="34" charset="0"/>
              </a:endParaRPr>
            </a:p>
          </p:txBody>
        </p:sp>
        <p:sp>
          <p:nvSpPr>
            <p:cNvPr id="43021" name="矩形 17"/>
            <p:cNvSpPr>
              <a:spLocks noChangeArrowheads="1"/>
            </p:cNvSpPr>
            <p:nvPr/>
          </p:nvSpPr>
          <p:spPr bwMode="auto">
            <a:xfrm>
              <a:off x="179512" y="1843156"/>
              <a:ext cx="433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cs typeface="Times New Roman" panose="02020603050405020304" pitchFamily="18" charset="0"/>
                </a:rPr>
                <a:t>（</a:t>
              </a:r>
              <a:r>
                <a:rPr lang="en-US" altLang="zh-CN" b="1"/>
                <a:t>1</a:t>
              </a:r>
              <a:r>
                <a:rPr lang="zh-CN" altLang="zh-CN" b="1">
                  <a:cs typeface="Times New Roman" panose="02020603050405020304" pitchFamily="18" charset="0"/>
                </a:rPr>
                <a:t>）通过负载和稳压管的电流</a:t>
              </a:r>
              <a:endParaRPr lang="zh-CN" altLang="en-US" b="1">
                <a:latin typeface="Arial" panose="020B0604020202020204" pitchFamily="34" charset="0"/>
              </a:endParaRPr>
            </a:p>
          </p:txBody>
        </p:sp>
        <p:graphicFrame>
          <p:nvGraphicFramePr>
            <p:cNvPr id="43022" name="对象 19"/>
            <p:cNvGraphicFramePr>
              <a:graphicFrameLocks noChangeAspect="1"/>
            </p:cNvGraphicFramePr>
            <p:nvPr/>
          </p:nvGraphicFramePr>
          <p:xfrm>
            <a:off x="4573973" y="1856717"/>
            <a:ext cx="964666" cy="448103"/>
          </p:xfrm>
          <a:graphic>
            <a:graphicData uri="http://schemas.openxmlformats.org/presentationml/2006/ole">
              <mc:AlternateContent xmlns:mc="http://schemas.openxmlformats.org/markup-compatibility/2006">
                <mc:Choice xmlns:v="urn:schemas-microsoft-com:vml" Requires="v">
                  <p:oleObj spid="_x0000_s25638" name="Equation" r:id="rId15" imgW="482391" imgH="228501" progId="Equation.DSMT4">
                    <p:embed/>
                  </p:oleObj>
                </mc:Choice>
                <mc:Fallback>
                  <p:oleObj name="Equation" r:id="rId15" imgW="482391"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3973" y="1856717"/>
                          <a:ext cx="964666" cy="44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3" name="矩形 20"/>
            <p:cNvSpPr>
              <a:spLocks noChangeArrowheads="1"/>
            </p:cNvSpPr>
            <p:nvPr/>
          </p:nvSpPr>
          <p:spPr bwMode="auto">
            <a:xfrm>
              <a:off x="179512" y="2282145"/>
              <a:ext cx="433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cs typeface="Times New Roman" panose="02020603050405020304" pitchFamily="18" charset="0"/>
                </a:rPr>
                <a:t>（</a:t>
              </a:r>
              <a:r>
                <a:rPr lang="en-US" altLang="zh-CN" b="1"/>
                <a:t>2</a:t>
              </a:r>
              <a:r>
                <a:rPr lang="zh-CN" altLang="zh-CN" b="1">
                  <a:cs typeface="Times New Roman" panose="02020603050405020304" pitchFamily="18" charset="0"/>
                </a:rPr>
                <a:t>）变压器副边电压的有效值</a:t>
              </a:r>
              <a:endParaRPr lang="zh-CN" altLang="en-US" b="1">
                <a:latin typeface="Arial" panose="020B0604020202020204" pitchFamily="34" charset="0"/>
              </a:endParaRPr>
            </a:p>
          </p:txBody>
        </p:sp>
        <p:graphicFrame>
          <p:nvGraphicFramePr>
            <p:cNvPr id="43024" name="对象 22"/>
            <p:cNvGraphicFramePr>
              <a:graphicFrameLocks noChangeAspect="1"/>
            </p:cNvGraphicFramePr>
            <p:nvPr/>
          </p:nvGraphicFramePr>
          <p:xfrm>
            <a:off x="4499830" y="2332899"/>
            <a:ext cx="486594" cy="454997"/>
          </p:xfrm>
          <a:graphic>
            <a:graphicData uri="http://schemas.openxmlformats.org/presentationml/2006/ole">
              <mc:AlternateContent xmlns:mc="http://schemas.openxmlformats.org/markup-compatibility/2006">
                <mc:Choice xmlns:v="urn:schemas-microsoft-com:vml" Requires="v">
                  <p:oleObj spid="_x0000_s25639" name="Equation" r:id="rId17" imgW="241300" imgH="228600" progId="Equation.DSMT4">
                    <p:embed/>
                  </p:oleObj>
                </mc:Choice>
                <mc:Fallback>
                  <p:oleObj name="Equation" r:id="rId17" imgW="2413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99830" y="2332899"/>
                          <a:ext cx="486594" cy="454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5" name="矩形 23"/>
            <p:cNvSpPr>
              <a:spLocks noChangeArrowheads="1"/>
            </p:cNvSpPr>
            <p:nvPr/>
          </p:nvSpPr>
          <p:spPr bwMode="auto">
            <a:xfrm>
              <a:off x="107504" y="2771888"/>
              <a:ext cx="86469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cs typeface="Times New Roman" panose="02020603050405020304" pitchFamily="18" charset="0"/>
                </a:rPr>
                <a:t>（</a:t>
              </a:r>
              <a:r>
                <a:rPr lang="en-US" altLang="zh-CN" b="1"/>
                <a:t>3</a:t>
              </a:r>
              <a:r>
                <a:rPr lang="zh-CN" altLang="zh-CN" b="1">
                  <a:cs typeface="Times New Roman" panose="02020603050405020304" pitchFamily="18" charset="0"/>
                </a:rPr>
                <a:t>）通过二极管的平均电流</a:t>
              </a:r>
              <a:r>
                <a:rPr lang="en-US" altLang="zh-CN" b="1">
                  <a:cs typeface="Times New Roman" panose="02020603050405020304" pitchFamily="18" charset="0"/>
                </a:rPr>
                <a:t> </a:t>
              </a:r>
              <a:r>
                <a:rPr lang="en-US" altLang="zh-CN" b="1" i="1">
                  <a:cs typeface="Times New Roman" panose="02020603050405020304" pitchFamily="18" charset="0"/>
                </a:rPr>
                <a:t>I</a:t>
              </a:r>
              <a:r>
                <a:rPr lang="en-US" altLang="zh-CN" sz="1600" b="1">
                  <a:cs typeface="Times New Roman" panose="02020603050405020304" pitchFamily="18" charset="0"/>
                </a:rPr>
                <a:t>D</a:t>
              </a:r>
              <a:r>
                <a:rPr lang="zh-CN" altLang="zh-CN" b="1">
                  <a:latin typeface="Arial" panose="020B0604020202020204" pitchFamily="34" charset="0"/>
                </a:rPr>
                <a:t>和二极管承受的最高反向电压</a:t>
              </a:r>
              <a:endParaRPr lang="zh-CN" altLang="en-US" b="1">
                <a:latin typeface="Arial" panose="020B0604020202020204" pitchFamily="34" charset="0"/>
              </a:endParaRPr>
            </a:p>
          </p:txBody>
        </p:sp>
        <p:graphicFrame>
          <p:nvGraphicFramePr>
            <p:cNvPr id="43026" name="对象 25"/>
            <p:cNvGraphicFramePr>
              <a:graphicFrameLocks noChangeAspect="1"/>
            </p:cNvGraphicFramePr>
            <p:nvPr/>
          </p:nvGraphicFramePr>
          <p:xfrm>
            <a:off x="8338381" y="2802271"/>
            <a:ext cx="782638" cy="436563"/>
          </p:xfrm>
          <a:graphic>
            <a:graphicData uri="http://schemas.openxmlformats.org/presentationml/2006/ole">
              <mc:AlternateContent xmlns:mc="http://schemas.openxmlformats.org/markup-compatibility/2006">
                <mc:Choice xmlns:v="urn:schemas-microsoft-com:vml" Requires="v">
                  <p:oleObj spid="_x0000_s25640" name="Equation" r:id="rId19" imgW="406224" imgH="228501" progId="Equation.DSMT4">
                    <p:embed/>
                  </p:oleObj>
                </mc:Choice>
                <mc:Fallback>
                  <p:oleObj name="Equation" r:id="rId19" imgW="406224" imgH="22850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38381" y="2802271"/>
                          <a:ext cx="78263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3011" name="对象 28"/>
          <p:cNvGraphicFramePr>
            <a:graphicFrameLocks noChangeAspect="1"/>
          </p:cNvGraphicFramePr>
          <p:nvPr/>
        </p:nvGraphicFramePr>
        <p:xfrm>
          <a:off x="822325" y="2933700"/>
          <a:ext cx="7696200" cy="2808288"/>
        </p:xfrm>
        <a:graphic>
          <a:graphicData uri="http://schemas.openxmlformats.org/presentationml/2006/ole">
            <mc:AlternateContent xmlns:mc="http://schemas.openxmlformats.org/markup-compatibility/2006">
              <mc:Choice xmlns:v="urn:schemas-microsoft-com:vml" Requires="v">
                <p:oleObj spid="_x0000_s25641" name="Visio" r:id="rId21" imgW="3927008" imgH="1429775" progId="Visio.Drawing.11">
                  <p:embed/>
                </p:oleObj>
              </mc:Choice>
              <mc:Fallback>
                <p:oleObj name="Visio" r:id="rId21" imgW="3927008" imgH="1429775" progId="Visio.Drawing.1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2325" y="2933700"/>
                        <a:ext cx="76962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82453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2"/>
          <p:cNvSpPr>
            <a:spLocks noChangeArrowheads="1"/>
          </p:cNvSpPr>
          <p:nvPr/>
        </p:nvSpPr>
        <p:spPr bwMode="auto">
          <a:xfrm>
            <a:off x="0" y="2997200"/>
            <a:ext cx="2162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cs typeface="Times New Roman" panose="02020603050405020304" pitchFamily="18" charset="0"/>
              </a:rPr>
              <a:t>【</a:t>
            </a:r>
            <a:r>
              <a:rPr lang="zh-CN" altLang="zh-CN" sz="2800" b="1">
                <a:solidFill>
                  <a:srgbClr val="FF0000"/>
                </a:solidFill>
                <a:cs typeface="Times New Roman" panose="02020603050405020304" pitchFamily="18" charset="0"/>
              </a:rPr>
              <a:t>解</a:t>
            </a:r>
            <a:r>
              <a:rPr lang="en-US" altLang="zh-CN" sz="2800" b="1">
                <a:solidFill>
                  <a:srgbClr val="FF0000"/>
                </a:solidFill>
                <a:cs typeface="Times New Roman" panose="02020603050405020304" pitchFamily="18" charset="0"/>
              </a:rPr>
              <a:t>】</a:t>
            </a:r>
            <a:r>
              <a:rPr lang="zh-CN" altLang="zh-CN" sz="2800" b="1">
                <a:cs typeface="Times New Roman" panose="02020603050405020304" pitchFamily="18" charset="0"/>
              </a:rPr>
              <a:t>（</a:t>
            </a:r>
            <a:r>
              <a:rPr lang="en-US" altLang="zh-CN" sz="2800" b="1">
                <a:cs typeface="Times New Roman" panose="02020603050405020304" pitchFamily="18" charset="0"/>
              </a:rPr>
              <a:t>1</a:t>
            </a:r>
            <a:r>
              <a:rPr lang="zh-CN" altLang="zh-CN" sz="2800" b="1">
                <a:cs typeface="Times New Roman" panose="02020603050405020304" pitchFamily="18" charset="0"/>
              </a:rPr>
              <a:t>）</a:t>
            </a:r>
            <a:endParaRPr lang="zh-CN" altLang="en-US" sz="2800" b="1">
              <a:cs typeface="Times New Roman" panose="02020603050405020304" pitchFamily="18" charset="0"/>
            </a:endParaRPr>
          </a:p>
        </p:txBody>
      </p:sp>
      <p:graphicFrame>
        <p:nvGraphicFramePr>
          <p:cNvPr id="44035" name="对象 4"/>
          <p:cNvGraphicFramePr>
            <a:graphicFrameLocks noChangeAspect="1"/>
          </p:cNvGraphicFramePr>
          <p:nvPr/>
        </p:nvGraphicFramePr>
        <p:xfrm>
          <a:off x="2165350" y="2857500"/>
          <a:ext cx="3152775" cy="936625"/>
        </p:xfrm>
        <a:graphic>
          <a:graphicData uri="http://schemas.openxmlformats.org/presentationml/2006/ole">
            <mc:AlternateContent xmlns:mc="http://schemas.openxmlformats.org/markup-compatibility/2006">
              <mc:Choice xmlns:v="urn:schemas-microsoft-com:vml" Requires="v">
                <p:oleObj spid="_x0000_s26641" name="Equation" r:id="rId3" imgW="1459866" imgH="431613" progId="Equation.DSMT4">
                  <p:embed/>
                </p:oleObj>
              </mc:Choice>
              <mc:Fallback>
                <p:oleObj name="Equation" r:id="rId3" imgW="1459866"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350" y="2857500"/>
                        <a:ext cx="315277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6" name="对象 5"/>
          <p:cNvGraphicFramePr>
            <a:graphicFrameLocks noChangeAspect="1"/>
          </p:cNvGraphicFramePr>
          <p:nvPr/>
        </p:nvGraphicFramePr>
        <p:xfrm>
          <a:off x="900113" y="404813"/>
          <a:ext cx="6767512" cy="2470150"/>
        </p:xfrm>
        <a:graphic>
          <a:graphicData uri="http://schemas.openxmlformats.org/presentationml/2006/ole">
            <mc:AlternateContent xmlns:mc="http://schemas.openxmlformats.org/markup-compatibility/2006">
              <mc:Choice xmlns:v="urn:schemas-microsoft-com:vml" Requires="v">
                <p:oleObj spid="_x0000_s26642" name="Visio" r:id="rId5" imgW="3927008" imgH="1429775" progId="Visio.Drawing.11">
                  <p:embed/>
                </p:oleObj>
              </mc:Choice>
              <mc:Fallback>
                <p:oleObj name="Visio" r:id="rId5" imgW="3927008" imgH="142977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404813"/>
                        <a:ext cx="6767512"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7" name="矩形 6"/>
          <p:cNvSpPr>
            <a:spLocks noChangeArrowheads="1"/>
          </p:cNvSpPr>
          <p:nvPr/>
        </p:nvSpPr>
        <p:spPr bwMode="auto">
          <a:xfrm>
            <a:off x="1062038" y="3898900"/>
            <a:ext cx="243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cs typeface="Times New Roman" panose="02020603050405020304" pitchFamily="18" charset="0"/>
              </a:rPr>
              <a:t>R</a:t>
            </a:r>
            <a:r>
              <a:rPr lang="zh-CN" altLang="zh-CN" b="1">
                <a:cs typeface="Times New Roman" panose="02020603050405020304" pitchFamily="18" charset="0"/>
              </a:rPr>
              <a:t>两端的电压为</a:t>
            </a:r>
            <a:r>
              <a:rPr lang="en-US" altLang="zh-CN" b="1">
                <a:cs typeface="Times New Roman" panose="02020603050405020304" pitchFamily="18" charset="0"/>
              </a:rPr>
              <a:t>:</a:t>
            </a:r>
            <a:r>
              <a:rPr lang="zh-CN" altLang="zh-CN" b="1">
                <a:latin typeface="Arial" panose="020B0604020202020204" pitchFamily="34" charset="0"/>
                <a:cs typeface="Times New Roman" panose="02020603050405020304" pitchFamily="18" charset="0"/>
              </a:rPr>
              <a:t> </a:t>
            </a:r>
            <a:endParaRPr lang="zh-CN" altLang="en-US" b="1">
              <a:latin typeface="Arial" panose="020B0604020202020204" pitchFamily="34" charset="0"/>
            </a:endParaRPr>
          </a:p>
        </p:txBody>
      </p:sp>
      <p:graphicFrame>
        <p:nvGraphicFramePr>
          <p:cNvPr id="44038" name="对象 8"/>
          <p:cNvGraphicFramePr>
            <a:graphicFrameLocks noChangeAspect="1"/>
          </p:cNvGraphicFramePr>
          <p:nvPr/>
        </p:nvGraphicFramePr>
        <p:xfrm>
          <a:off x="4067175" y="3898900"/>
          <a:ext cx="4302125" cy="533400"/>
        </p:xfrm>
        <a:graphic>
          <a:graphicData uri="http://schemas.openxmlformats.org/presentationml/2006/ole">
            <mc:AlternateContent xmlns:mc="http://schemas.openxmlformats.org/markup-compatibility/2006">
              <mc:Choice xmlns:v="urn:schemas-microsoft-com:vml" Requires="v">
                <p:oleObj spid="_x0000_s26643" name="Equation" r:id="rId7" imgW="1841500" imgH="228600" progId="Equation.DSMT4">
                  <p:embed/>
                </p:oleObj>
              </mc:Choice>
              <mc:Fallback>
                <p:oleObj name="Equation" r:id="rId7" imgW="1841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3898900"/>
                        <a:ext cx="43021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9" name="对象 10"/>
          <p:cNvGraphicFramePr>
            <a:graphicFrameLocks noChangeAspect="1"/>
          </p:cNvGraphicFramePr>
          <p:nvPr/>
        </p:nvGraphicFramePr>
        <p:xfrm>
          <a:off x="1619250" y="4516438"/>
          <a:ext cx="2808288" cy="739775"/>
        </p:xfrm>
        <a:graphic>
          <a:graphicData uri="http://schemas.openxmlformats.org/presentationml/2006/ole">
            <mc:AlternateContent xmlns:mc="http://schemas.openxmlformats.org/markup-compatibility/2006">
              <mc:Choice xmlns:v="urn:schemas-microsoft-com:vml" Requires="v">
                <p:oleObj spid="_x0000_s26644" name="Equation" r:id="rId9" imgW="1511300" imgH="393700" progId="Equation.DSMT4">
                  <p:embed/>
                </p:oleObj>
              </mc:Choice>
              <mc:Fallback>
                <p:oleObj name="Equation" r:id="rId9" imgW="15113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4516438"/>
                        <a:ext cx="280828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0" name="对象 12"/>
          <p:cNvGraphicFramePr>
            <a:graphicFrameLocks noChangeAspect="1"/>
          </p:cNvGraphicFramePr>
          <p:nvPr/>
        </p:nvGraphicFramePr>
        <p:xfrm>
          <a:off x="1619250" y="5492750"/>
          <a:ext cx="3270250" cy="452438"/>
        </p:xfrm>
        <a:graphic>
          <a:graphicData uri="http://schemas.openxmlformats.org/presentationml/2006/ole">
            <mc:AlternateContent xmlns:mc="http://schemas.openxmlformats.org/markup-compatibility/2006">
              <mc:Choice xmlns:v="urn:schemas-microsoft-com:vml" Requires="v">
                <p:oleObj spid="_x0000_s26645" name="Equation" r:id="rId11" imgW="1651000" imgH="228600" progId="Equation.DSMT4">
                  <p:embed/>
                </p:oleObj>
              </mc:Choice>
              <mc:Fallback>
                <p:oleObj name="Equation" r:id="rId11" imgW="16510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250" y="5492750"/>
                        <a:ext cx="32702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84209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对象 2"/>
          <p:cNvGraphicFramePr>
            <a:graphicFrameLocks noChangeAspect="1"/>
          </p:cNvGraphicFramePr>
          <p:nvPr/>
        </p:nvGraphicFramePr>
        <p:xfrm>
          <a:off x="900113" y="841375"/>
          <a:ext cx="6767512" cy="2470150"/>
        </p:xfrm>
        <a:graphic>
          <a:graphicData uri="http://schemas.openxmlformats.org/presentationml/2006/ole">
            <mc:AlternateContent xmlns:mc="http://schemas.openxmlformats.org/markup-compatibility/2006">
              <mc:Choice xmlns:v="urn:schemas-microsoft-com:vml" Requires="v">
                <p:oleObj spid="_x0000_s27662" name="Visio" r:id="rId3" imgW="3927008" imgH="1429775" progId="Visio.Drawing.11">
                  <p:embed/>
                </p:oleObj>
              </mc:Choice>
              <mc:Fallback>
                <p:oleObj name="Visio" r:id="rId3" imgW="3927008" imgH="142977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841375"/>
                        <a:ext cx="6767512"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59" name="矩形 3"/>
          <p:cNvSpPr>
            <a:spLocks noChangeArrowheads="1"/>
          </p:cNvSpPr>
          <p:nvPr/>
        </p:nvSpPr>
        <p:spPr bwMode="auto">
          <a:xfrm>
            <a:off x="250825" y="3625850"/>
            <a:ext cx="1082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800" b="1">
                <a:cs typeface="Times New Roman" panose="02020603050405020304" pitchFamily="18" charset="0"/>
              </a:rPr>
              <a:t>（</a:t>
            </a:r>
            <a:r>
              <a:rPr lang="en-US" altLang="zh-CN" sz="2800" b="1">
                <a:cs typeface="Times New Roman" panose="02020603050405020304" pitchFamily="18" charset="0"/>
              </a:rPr>
              <a:t>2</a:t>
            </a:r>
            <a:r>
              <a:rPr lang="zh-CN" altLang="zh-CN" sz="2800" b="1">
                <a:cs typeface="Times New Roman" panose="02020603050405020304" pitchFamily="18" charset="0"/>
              </a:rPr>
              <a:t>）</a:t>
            </a:r>
            <a:endParaRPr lang="zh-CN" altLang="en-US" sz="2800" b="1">
              <a:cs typeface="Times New Roman" panose="02020603050405020304" pitchFamily="18" charset="0"/>
            </a:endParaRPr>
          </a:p>
        </p:txBody>
      </p:sp>
      <p:graphicFrame>
        <p:nvGraphicFramePr>
          <p:cNvPr id="45060" name="对象 5"/>
          <p:cNvGraphicFramePr>
            <a:graphicFrameLocks noChangeAspect="1"/>
          </p:cNvGraphicFramePr>
          <p:nvPr/>
        </p:nvGraphicFramePr>
        <p:xfrm>
          <a:off x="1835150" y="3459163"/>
          <a:ext cx="3082925" cy="906462"/>
        </p:xfrm>
        <a:graphic>
          <a:graphicData uri="http://schemas.openxmlformats.org/presentationml/2006/ole">
            <mc:AlternateContent xmlns:mc="http://schemas.openxmlformats.org/markup-compatibility/2006">
              <mc:Choice xmlns:v="urn:schemas-microsoft-com:vml" Requires="v">
                <p:oleObj spid="_x0000_s27663" name="Equation" r:id="rId5" imgW="1345616" imgH="393529" progId="Equation.DSMT4">
                  <p:embed/>
                </p:oleObj>
              </mc:Choice>
              <mc:Fallback>
                <p:oleObj name="Equation" r:id="rId5" imgW="1345616"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3459163"/>
                        <a:ext cx="308292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1" name="矩形 6"/>
          <p:cNvSpPr>
            <a:spLocks noChangeArrowheads="1"/>
          </p:cNvSpPr>
          <p:nvPr/>
        </p:nvSpPr>
        <p:spPr bwMode="auto">
          <a:xfrm>
            <a:off x="250825" y="4581525"/>
            <a:ext cx="10826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800" b="1">
                <a:cs typeface="Times New Roman" panose="02020603050405020304" pitchFamily="18" charset="0"/>
              </a:rPr>
              <a:t>（</a:t>
            </a:r>
            <a:r>
              <a:rPr lang="en-US" altLang="zh-CN" sz="2800" b="1">
                <a:cs typeface="Times New Roman" panose="02020603050405020304" pitchFamily="18" charset="0"/>
              </a:rPr>
              <a:t>3</a:t>
            </a:r>
            <a:r>
              <a:rPr lang="zh-CN" altLang="zh-CN" sz="2800" b="1">
                <a:cs typeface="Times New Roman" panose="02020603050405020304" pitchFamily="18" charset="0"/>
              </a:rPr>
              <a:t>）</a:t>
            </a:r>
            <a:endParaRPr lang="zh-CN" altLang="en-US" sz="2800" b="1">
              <a:cs typeface="Times New Roman" panose="02020603050405020304" pitchFamily="18" charset="0"/>
            </a:endParaRPr>
          </a:p>
        </p:txBody>
      </p:sp>
      <p:graphicFrame>
        <p:nvGraphicFramePr>
          <p:cNvPr id="45062" name="对象 8"/>
          <p:cNvGraphicFramePr>
            <a:graphicFrameLocks noChangeAspect="1"/>
          </p:cNvGraphicFramePr>
          <p:nvPr/>
        </p:nvGraphicFramePr>
        <p:xfrm>
          <a:off x="1835150" y="4592638"/>
          <a:ext cx="2846388" cy="781050"/>
        </p:xfrm>
        <a:graphic>
          <a:graphicData uri="http://schemas.openxmlformats.org/presentationml/2006/ole">
            <mc:AlternateContent xmlns:mc="http://schemas.openxmlformats.org/markup-compatibility/2006">
              <mc:Choice xmlns:v="urn:schemas-microsoft-com:vml" Requires="v">
                <p:oleObj spid="_x0000_s27664" name="Equation" r:id="rId7" imgW="1447172" imgH="393529" progId="Equation.DSMT4">
                  <p:embed/>
                </p:oleObj>
              </mc:Choice>
              <mc:Fallback>
                <p:oleObj name="Equation" r:id="rId7" imgW="1447172"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4592638"/>
                        <a:ext cx="284638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3" name="对象 10"/>
          <p:cNvGraphicFramePr>
            <a:graphicFrameLocks noChangeAspect="1"/>
          </p:cNvGraphicFramePr>
          <p:nvPr/>
        </p:nvGraphicFramePr>
        <p:xfrm>
          <a:off x="1839913" y="5516563"/>
          <a:ext cx="5270500" cy="614362"/>
        </p:xfrm>
        <a:graphic>
          <a:graphicData uri="http://schemas.openxmlformats.org/presentationml/2006/ole">
            <mc:AlternateContent xmlns:mc="http://schemas.openxmlformats.org/markup-compatibility/2006">
              <mc:Choice xmlns:v="urn:schemas-microsoft-com:vml" Requires="v">
                <p:oleObj spid="_x0000_s27665" name="Equation" r:id="rId9" imgW="2159000" imgH="254000" progId="Equation.DSMT4">
                  <p:embed/>
                </p:oleObj>
              </mc:Choice>
              <mc:Fallback>
                <p:oleObj name="Equation" r:id="rId9" imgW="2159000" imgH="254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9913" y="5516563"/>
                        <a:ext cx="52705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2708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p:cNvSpPr>
            <a:spLocks noGrp="1" noChangeArrowheads="1"/>
          </p:cNvSpPr>
          <p:nvPr>
            <p:ph type="ctrTitle"/>
          </p:nvPr>
        </p:nvSpPr>
        <p:spPr bwMode="auto">
          <a:xfrm>
            <a:off x="458788" y="469177"/>
            <a:ext cx="42672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smtClean="0">
                <a:solidFill>
                  <a:srgbClr val="000099"/>
                </a:solidFill>
                <a:latin typeface="Times New Roman" panose="02020603050405020304" pitchFamily="18" charset="0"/>
                <a:ea typeface="楷体_GB2312" pitchFamily="49" charset="-122"/>
                <a:cs typeface="Times New Roman" panose="02020603050405020304" pitchFamily="18" charset="0"/>
              </a:rPr>
              <a:t>18.3.3 </a:t>
            </a:r>
            <a:r>
              <a:rPr lang="zh-CN" altLang="en-US" sz="3200" b="1" smtClean="0">
                <a:solidFill>
                  <a:srgbClr val="000099"/>
                </a:solidFill>
                <a:latin typeface="Times New Roman" panose="02020603050405020304" pitchFamily="18" charset="0"/>
                <a:cs typeface="Times New Roman" panose="02020603050405020304" pitchFamily="18" charset="0"/>
              </a:rPr>
              <a:t>集成稳压电源</a:t>
            </a:r>
            <a:endParaRPr lang="zh-CN" altLang="en-US" sz="3200" b="1" smtClean="0">
              <a:solidFill>
                <a:srgbClr val="000099"/>
              </a:solidFill>
              <a:latin typeface="Times New Roman" panose="02020603050405020304" pitchFamily="18" charset="0"/>
              <a:ea typeface="楷体_GB2312" pitchFamily="49" charset="-122"/>
              <a:cs typeface="Times New Roman" panose="02020603050405020304" pitchFamily="18" charset="0"/>
            </a:endParaRPr>
          </a:p>
        </p:txBody>
      </p:sp>
      <p:sp>
        <p:nvSpPr>
          <p:cNvPr id="119811" name="Text Box 3"/>
          <p:cNvSpPr txBox="1">
            <a:spLocks noChangeArrowheads="1"/>
          </p:cNvSpPr>
          <p:nvPr/>
        </p:nvSpPr>
        <p:spPr bwMode="auto">
          <a:xfrm>
            <a:off x="387350" y="880340"/>
            <a:ext cx="8640763"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indent="4826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b="1">
                <a:cs typeface="Times New Roman" panose="02020603050405020304" pitchFamily="18" charset="0"/>
              </a:rPr>
              <a:t> </a:t>
            </a:r>
            <a:r>
              <a:rPr lang="zh-CN" altLang="en-US" sz="2800" b="1">
                <a:cs typeface="Times New Roman" panose="02020603050405020304" pitchFamily="18" charset="0"/>
              </a:rPr>
              <a:t>单片集成稳压电源，具有体积小，可靠性高，使用灵活</a:t>
            </a:r>
            <a:r>
              <a:rPr lang="en-US" altLang="zh-CN" sz="2800" b="1">
                <a:cs typeface="Times New Roman" panose="02020603050405020304" pitchFamily="18" charset="0"/>
              </a:rPr>
              <a:t>,</a:t>
            </a:r>
            <a:r>
              <a:rPr lang="zh-CN" altLang="en-US" sz="2800" b="1">
                <a:cs typeface="Times New Roman" panose="02020603050405020304" pitchFamily="18" charset="0"/>
              </a:rPr>
              <a:t>价格低廉等优点。</a:t>
            </a:r>
            <a:endParaRPr lang="zh-CN" altLang="en-US" sz="2800" b="1">
              <a:solidFill>
                <a:schemeClr val="bg1"/>
              </a:solidFill>
              <a:cs typeface="Times New Roman" panose="02020603050405020304" pitchFamily="18" charset="0"/>
            </a:endParaRPr>
          </a:p>
          <a:p>
            <a:pPr eaLnBrk="1" hangingPunct="1">
              <a:lnSpc>
                <a:spcPct val="110000"/>
              </a:lnSpc>
            </a:pPr>
            <a:r>
              <a:rPr lang="zh-CN" altLang="en-US" sz="2800" b="1">
                <a:solidFill>
                  <a:srgbClr val="004E00"/>
                </a:solidFill>
                <a:cs typeface="Times New Roman" panose="02020603050405020304" pitchFamily="18" charset="0"/>
              </a:rPr>
              <a:t>  最简单的集成稳压电源只有输入，输出和公共引出端，故称之为三端集成稳压器。</a:t>
            </a:r>
          </a:p>
        </p:txBody>
      </p:sp>
      <p:sp>
        <p:nvSpPr>
          <p:cNvPr id="119812" name="Rectangle 4"/>
          <p:cNvSpPr>
            <a:spLocks noGrp="1" noChangeArrowheads="1"/>
          </p:cNvSpPr>
          <p:nvPr>
            <p:ph type="subTitle" idx="1"/>
          </p:nvPr>
        </p:nvSpPr>
        <p:spPr bwMode="auto">
          <a:xfrm>
            <a:off x="438150" y="2798040"/>
            <a:ext cx="441325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1. </a:t>
            </a:r>
            <a:r>
              <a:rPr lang="zh-CN" altLang="en-US" sz="2800" b="1" smtClean="0">
                <a:solidFill>
                  <a:srgbClr val="CC0000"/>
                </a:solidFill>
                <a:latin typeface="Times New Roman" panose="02020603050405020304" pitchFamily="18" charset="0"/>
                <a:cs typeface="Times New Roman" panose="02020603050405020304" pitchFamily="18" charset="0"/>
              </a:rPr>
              <a:t>固定式三端集成稳压器</a:t>
            </a:r>
          </a:p>
        </p:txBody>
      </p:sp>
      <p:sp>
        <p:nvSpPr>
          <p:cNvPr id="119813" name="Text Box 5"/>
          <p:cNvSpPr txBox="1">
            <a:spLocks noChangeArrowheads="1"/>
          </p:cNvSpPr>
          <p:nvPr/>
        </p:nvSpPr>
        <p:spPr bwMode="auto">
          <a:xfrm>
            <a:off x="898525" y="4123602"/>
            <a:ext cx="8245475" cy="519113"/>
          </a:xfrm>
          <a:prstGeom prst="rect">
            <a:avLst/>
          </a:prstGeom>
          <a:noFill/>
          <a:ln w="28575">
            <a:noFill/>
            <a:miter lim="800000"/>
            <a:headEnd/>
            <a:tailEnd/>
          </a:ln>
          <a:effectLst/>
        </p:spPr>
        <p:txBody>
          <a:bodyPr>
            <a:spAutoFit/>
          </a:bodyPr>
          <a:lstStyle/>
          <a:p>
            <a:pPr eaLnBrk="1" hangingPunct="1">
              <a:defRPr/>
            </a:pPr>
            <a:r>
              <a:rPr lang="en-US" altLang="zh-CN" sz="2800" b="1">
                <a:solidFill>
                  <a:schemeClr val="accent2"/>
                </a:solidFill>
                <a:latin typeface="Times New Roman" panose="02020603050405020304" pitchFamily="18" charset="0"/>
                <a:cs typeface="Times New Roman" panose="02020603050405020304" pitchFamily="18" charset="0"/>
              </a:rPr>
              <a:t>XX</a:t>
            </a:r>
            <a:r>
              <a:rPr lang="zh-CN" altLang="en-US" sz="2800" b="1">
                <a:latin typeface="Times New Roman" panose="02020603050405020304" pitchFamily="18" charset="0"/>
                <a:cs typeface="Times New Roman" panose="02020603050405020304" pitchFamily="18" charset="0"/>
              </a:rPr>
              <a:t>表示集成稳压器的输出电压的数值</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以</a:t>
            </a:r>
            <a:r>
              <a:rPr lang="en-US" altLang="zh-CN" sz="2800" b="1">
                <a:latin typeface="Times New Roman" panose="02020603050405020304" pitchFamily="18" charset="0"/>
                <a:cs typeface="Times New Roman" panose="02020603050405020304" pitchFamily="18" charset="0"/>
              </a:rPr>
              <a:t>V</a:t>
            </a:r>
            <a:r>
              <a:rPr lang="zh-CN" altLang="en-US" sz="2800" b="1">
                <a:latin typeface="Times New Roman" panose="02020603050405020304" pitchFamily="18" charset="0"/>
                <a:cs typeface="Times New Roman" panose="02020603050405020304" pitchFamily="18" charset="0"/>
              </a:rPr>
              <a:t>为单位。</a:t>
            </a:r>
            <a:endParaRPr lang="zh-CN" altLang="en-US" sz="2800" b="1">
              <a:solidFill>
                <a:srgbClr val="000099"/>
              </a:solidFill>
              <a:latin typeface="Times New Roman" panose="02020603050405020304" pitchFamily="18" charset="0"/>
              <a:cs typeface="Times New Roman" panose="02020603050405020304" pitchFamily="18" charset="0"/>
            </a:endParaRPr>
          </a:p>
        </p:txBody>
      </p:sp>
      <p:grpSp>
        <p:nvGrpSpPr>
          <p:cNvPr id="2" name="Group 6"/>
          <p:cNvGrpSpPr>
            <a:grpSpLocks/>
          </p:cNvGrpSpPr>
          <p:nvPr/>
        </p:nvGrpSpPr>
        <p:grpSpPr bwMode="auto">
          <a:xfrm>
            <a:off x="889000" y="5058640"/>
            <a:ext cx="8220075" cy="1509712"/>
            <a:chOff x="520" y="3141"/>
            <a:chExt cx="5178" cy="855"/>
          </a:xfrm>
        </p:grpSpPr>
        <p:sp>
          <p:nvSpPr>
            <p:cNvPr id="55312" name="Rectangle 7"/>
            <p:cNvSpPr>
              <a:spLocks noChangeArrowheads="1"/>
            </p:cNvSpPr>
            <p:nvPr/>
          </p:nvSpPr>
          <p:spPr bwMode="auto">
            <a:xfrm>
              <a:off x="520" y="3141"/>
              <a:ext cx="124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99"/>
                  </a:solidFill>
                  <a:cs typeface="Times New Roman" panose="02020603050405020304" pitchFamily="18" charset="0"/>
                </a:rPr>
                <a:t>输出电流：</a:t>
              </a:r>
            </a:p>
          </p:txBody>
        </p:sp>
        <p:sp>
          <p:nvSpPr>
            <p:cNvPr id="55313" name="Rectangle 8"/>
            <p:cNvSpPr>
              <a:spLocks noChangeArrowheads="1"/>
            </p:cNvSpPr>
            <p:nvPr/>
          </p:nvSpPr>
          <p:spPr bwMode="auto">
            <a:xfrm>
              <a:off x="1584" y="3156"/>
              <a:ext cx="411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cs typeface="Times New Roman" panose="02020603050405020304" pitchFamily="18" charset="0"/>
                </a:rPr>
                <a:t>78LXX / 79LXX — </a:t>
              </a:r>
              <a:r>
                <a:rPr lang="zh-CN" altLang="en-US" sz="2800" b="1">
                  <a:cs typeface="Times New Roman" panose="02020603050405020304" pitchFamily="18" charset="0"/>
                </a:rPr>
                <a:t>输出电流</a:t>
              </a:r>
              <a:r>
                <a:rPr lang="en-US" altLang="zh-CN" sz="2800" b="1">
                  <a:cs typeface="Times New Roman" panose="02020603050405020304" pitchFamily="18" charset="0"/>
                </a:rPr>
                <a:t>100 mA</a:t>
              </a:r>
            </a:p>
          </p:txBody>
        </p:sp>
        <p:sp>
          <p:nvSpPr>
            <p:cNvPr id="55314" name="Rectangle 9"/>
            <p:cNvSpPr>
              <a:spLocks noChangeArrowheads="1"/>
            </p:cNvSpPr>
            <p:nvPr/>
          </p:nvSpPr>
          <p:spPr bwMode="auto">
            <a:xfrm>
              <a:off x="1583" y="3429"/>
              <a:ext cx="403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cs typeface="Times New Roman" panose="02020603050405020304" pitchFamily="18" charset="0"/>
                </a:rPr>
                <a:t>78MXX/ 79MXX —</a:t>
              </a:r>
              <a:r>
                <a:rPr lang="zh-CN" altLang="en-US" sz="2800" b="1">
                  <a:cs typeface="Times New Roman" panose="02020603050405020304" pitchFamily="18" charset="0"/>
                </a:rPr>
                <a:t>输出电流</a:t>
              </a:r>
              <a:r>
                <a:rPr lang="en-US" altLang="zh-CN" sz="2800" b="1">
                  <a:cs typeface="Times New Roman" panose="02020603050405020304" pitchFamily="18" charset="0"/>
                </a:rPr>
                <a:t>500 mA</a:t>
              </a:r>
            </a:p>
          </p:txBody>
        </p:sp>
        <p:sp>
          <p:nvSpPr>
            <p:cNvPr id="55315" name="Rectangle 10"/>
            <p:cNvSpPr>
              <a:spLocks noChangeArrowheads="1"/>
            </p:cNvSpPr>
            <p:nvPr/>
          </p:nvSpPr>
          <p:spPr bwMode="auto">
            <a:xfrm>
              <a:off x="1591" y="3702"/>
              <a:ext cx="374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cs typeface="Times New Roman" panose="02020603050405020304" pitchFamily="18" charset="0"/>
                </a:rPr>
                <a:t>78 XX/ 79XX  — </a:t>
              </a:r>
              <a:r>
                <a:rPr lang="zh-CN" altLang="en-US" sz="2800" b="1">
                  <a:cs typeface="Times New Roman" panose="02020603050405020304" pitchFamily="18" charset="0"/>
                </a:rPr>
                <a:t>输出电流 </a:t>
              </a:r>
              <a:r>
                <a:rPr lang="en-US" altLang="zh-CN" sz="2800" b="1">
                  <a:cs typeface="Times New Roman" panose="02020603050405020304" pitchFamily="18" charset="0"/>
                </a:rPr>
                <a:t>1.5 A</a:t>
              </a:r>
            </a:p>
          </p:txBody>
        </p:sp>
      </p:grpSp>
      <p:grpSp>
        <p:nvGrpSpPr>
          <p:cNvPr id="3" name="Group 11"/>
          <p:cNvGrpSpPr>
            <a:grpSpLocks/>
          </p:cNvGrpSpPr>
          <p:nvPr/>
        </p:nvGrpSpPr>
        <p:grpSpPr bwMode="auto">
          <a:xfrm>
            <a:off x="890588" y="4555402"/>
            <a:ext cx="7929562" cy="557213"/>
            <a:chOff x="521" y="2833"/>
            <a:chExt cx="4995" cy="351"/>
          </a:xfrm>
        </p:grpSpPr>
        <p:sp>
          <p:nvSpPr>
            <p:cNvPr id="55310" name="Rectangle 12"/>
            <p:cNvSpPr>
              <a:spLocks noChangeArrowheads="1"/>
            </p:cNvSpPr>
            <p:nvPr/>
          </p:nvSpPr>
          <p:spPr bwMode="auto">
            <a:xfrm>
              <a:off x="1617" y="2857"/>
              <a:ext cx="38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cs typeface="Times New Roman" panose="02020603050405020304" pitchFamily="18" charset="0"/>
                </a:rPr>
                <a:t>5V, 6V,</a:t>
              </a:r>
              <a:r>
                <a:rPr lang="en-US" altLang="zh-CN" b="1">
                  <a:cs typeface="Times New Roman" panose="02020603050405020304" pitchFamily="18" charset="0"/>
                </a:rPr>
                <a:t> </a:t>
              </a:r>
              <a:r>
                <a:rPr lang="en-US" altLang="zh-CN" sz="2800" b="1">
                  <a:cs typeface="Times New Roman" panose="02020603050405020304" pitchFamily="18" charset="0"/>
                </a:rPr>
                <a:t>9V, 12V, 15V, 18V, 24V</a:t>
              </a:r>
              <a:r>
                <a:rPr lang="zh-CN" altLang="en-US" sz="2800" b="1">
                  <a:cs typeface="Times New Roman" panose="02020603050405020304" pitchFamily="18" charset="0"/>
                </a:rPr>
                <a:t>等多种</a:t>
              </a:r>
            </a:p>
          </p:txBody>
        </p:sp>
        <p:sp>
          <p:nvSpPr>
            <p:cNvPr id="55311" name="Rectangle 13"/>
            <p:cNvSpPr>
              <a:spLocks noChangeArrowheads="1"/>
            </p:cNvSpPr>
            <p:nvPr/>
          </p:nvSpPr>
          <p:spPr bwMode="auto">
            <a:xfrm>
              <a:off x="521" y="2833"/>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99"/>
                  </a:solidFill>
                  <a:cs typeface="Times New Roman" panose="02020603050405020304" pitchFamily="18" charset="0"/>
                </a:rPr>
                <a:t>输出电压</a:t>
              </a:r>
              <a:r>
                <a:rPr lang="zh-CN" altLang="en-US" sz="2800" b="1">
                  <a:cs typeface="Times New Roman" panose="02020603050405020304" pitchFamily="18" charset="0"/>
                </a:rPr>
                <a:t>：</a:t>
              </a:r>
            </a:p>
          </p:txBody>
        </p:sp>
      </p:grpSp>
      <p:grpSp>
        <p:nvGrpSpPr>
          <p:cNvPr id="4" name="Group 14"/>
          <p:cNvGrpSpPr>
            <a:grpSpLocks/>
          </p:cNvGrpSpPr>
          <p:nvPr/>
        </p:nvGrpSpPr>
        <p:grpSpPr bwMode="auto">
          <a:xfrm>
            <a:off x="333375" y="3204440"/>
            <a:ext cx="6829425" cy="966787"/>
            <a:chOff x="170" y="1933"/>
            <a:chExt cx="4302" cy="609"/>
          </a:xfrm>
        </p:grpSpPr>
        <p:sp>
          <p:nvSpPr>
            <p:cNvPr id="55305" name="Text Box 15"/>
            <p:cNvSpPr txBox="1">
              <a:spLocks noChangeArrowheads="1"/>
            </p:cNvSpPr>
            <p:nvPr/>
          </p:nvSpPr>
          <p:spPr bwMode="auto">
            <a:xfrm>
              <a:off x="521" y="2066"/>
              <a:ext cx="1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E60000"/>
                  </a:solidFill>
                  <a:cs typeface="Times New Roman" panose="02020603050405020304" pitchFamily="18" charset="0"/>
                </a:rPr>
                <a:t>型号命名</a:t>
              </a:r>
            </a:p>
          </p:txBody>
        </p:sp>
        <p:sp>
          <p:nvSpPr>
            <p:cNvPr id="55306" name="AutoShape 16"/>
            <p:cNvSpPr>
              <a:spLocks/>
            </p:cNvSpPr>
            <p:nvPr/>
          </p:nvSpPr>
          <p:spPr bwMode="auto">
            <a:xfrm>
              <a:off x="1579" y="2075"/>
              <a:ext cx="131" cy="344"/>
            </a:xfrm>
            <a:prstGeom prst="leftBrace">
              <a:avLst>
                <a:gd name="adj1" fmla="val 21883"/>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55307" name="Text Box 17"/>
            <p:cNvSpPr txBox="1">
              <a:spLocks noChangeArrowheads="1"/>
            </p:cNvSpPr>
            <p:nvPr/>
          </p:nvSpPr>
          <p:spPr bwMode="auto">
            <a:xfrm>
              <a:off x="1612" y="1933"/>
              <a:ext cx="27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a:cs typeface="Times New Roman" panose="02020603050405020304" pitchFamily="18" charset="0"/>
                </a:rPr>
                <a:t>W78XX</a:t>
              </a:r>
              <a:r>
                <a:rPr lang="en-US" altLang="zh-CN">
                  <a:cs typeface="Times New Roman" panose="02020603050405020304" pitchFamily="18" charset="0"/>
                </a:rPr>
                <a:t> </a:t>
              </a:r>
              <a:r>
                <a:rPr lang="en-US" altLang="zh-CN" sz="2800" b="1">
                  <a:cs typeface="Times New Roman" panose="02020603050405020304" pitchFamily="18" charset="0"/>
                </a:rPr>
                <a:t>(</a:t>
              </a:r>
              <a:r>
                <a:rPr lang="zh-CN" altLang="en-US" sz="2800" b="1">
                  <a:cs typeface="Times New Roman" panose="02020603050405020304" pitchFamily="18" charset="0"/>
                </a:rPr>
                <a:t>输出正电压</a:t>
              </a:r>
              <a:r>
                <a:rPr lang="en-US" altLang="zh-CN" sz="2800" b="1">
                  <a:cs typeface="Times New Roman" panose="02020603050405020304" pitchFamily="18" charset="0"/>
                </a:rPr>
                <a:t>)</a:t>
              </a:r>
              <a:r>
                <a:rPr lang="zh-CN" altLang="en-US" sz="2800" b="1">
                  <a:cs typeface="Times New Roman" panose="02020603050405020304" pitchFamily="18" charset="0"/>
                </a:rPr>
                <a:t>系列 </a:t>
              </a:r>
            </a:p>
          </p:txBody>
        </p:sp>
        <p:sp>
          <p:nvSpPr>
            <p:cNvPr id="55308" name="Text Box 18"/>
            <p:cNvSpPr txBox="1">
              <a:spLocks noChangeArrowheads="1"/>
            </p:cNvSpPr>
            <p:nvPr/>
          </p:nvSpPr>
          <p:spPr bwMode="auto">
            <a:xfrm>
              <a:off x="1564" y="2215"/>
              <a:ext cx="29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a:cs typeface="Times New Roman" panose="02020603050405020304" pitchFamily="18" charset="0"/>
                </a:rPr>
                <a:t>W79XX (</a:t>
              </a:r>
              <a:r>
                <a:rPr lang="zh-CN" altLang="en-US" sz="2800" b="1">
                  <a:cs typeface="Times New Roman" panose="02020603050405020304" pitchFamily="18" charset="0"/>
                </a:rPr>
                <a:t>输出负电压</a:t>
              </a:r>
              <a:r>
                <a:rPr lang="en-US" altLang="zh-CN" sz="2800" b="1">
                  <a:cs typeface="Times New Roman" panose="02020603050405020304" pitchFamily="18" charset="0"/>
                </a:rPr>
                <a:t>)</a:t>
              </a:r>
              <a:r>
                <a:rPr lang="zh-CN" altLang="en-US" sz="2800" b="1">
                  <a:cs typeface="Times New Roman" panose="02020603050405020304" pitchFamily="18" charset="0"/>
                </a:rPr>
                <a:t>系列 </a:t>
              </a:r>
            </a:p>
          </p:txBody>
        </p:sp>
        <p:sp>
          <p:nvSpPr>
            <p:cNvPr id="55309" name="Text Box 19"/>
            <p:cNvSpPr txBox="1">
              <a:spLocks noChangeArrowheads="1"/>
            </p:cNvSpPr>
            <p:nvPr/>
          </p:nvSpPr>
          <p:spPr bwMode="auto">
            <a:xfrm>
              <a:off x="170" y="2071"/>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E60000"/>
                  </a:solidFill>
                  <a:cs typeface="Times New Roman" panose="02020603050405020304" pitchFamily="18" charset="0"/>
                </a:rPr>
                <a:t>(1)</a:t>
              </a:r>
            </a:p>
          </p:txBody>
        </p:sp>
      </p:grpSp>
    </p:spTree>
    <p:extLst>
      <p:ext uri="{BB962C8B-B14F-4D97-AF65-F5344CB8AC3E}">
        <p14:creationId xmlns:p14="http://schemas.microsoft.com/office/powerpoint/2010/main" val="872032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Effect transition="in" filter="wipe(left)">
                                      <p:cBhvr>
                                        <p:cTn id="7" dur="500"/>
                                        <p:tgtEl>
                                          <p:spTgt spid="1198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811">
                                            <p:txEl>
                                              <p:pRg st="1" end="1"/>
                                            </p:txEl>
                                          </p:spTgt>
                                        </p:tgtEl>
                                        <p:attrNameLst>
                                          <p:attrName>style.visibility</p:attrName>
                                        </p:attrNameLst>
                                      </p:cBhvr>
                                      <p:to>
                                        <p:strVal val="visible"/>
                                      </p:to>
                                    </p:set>
                                    <p:animEffect transition="in" filter="wipe(left)">
                                      <p:cBhvr>
                                        <p:cTn id="12" dur="500"/>
                                        <p:tgtEl>
                                          <p:spTgt spid="1198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812">
                                            <p:txEl>
                                              <p:pRg st="0" end="0"/>
                                            </p:txEl>
                                          </p:spTgt>
                                        </p:tgtEl>
                                        <p:attrNameLst>
                                          <p:attrName>style.visibility</p:attrName>
                                        </p:attrNameLst>
                                      </p:cBhvr>
                                      <p:to>
                                        <p:strVal val="visible"/>
                                      </p:to>
                                    </p:set>
                                    <p:animEffect transition="in" filter="wipe(left)">
                                      <p:cBhvr>
                                        <p:cTn id="17" dur="1000"/>
                                        <p:tgtEl>
                                          <p:spTgt spid="11981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9813"/>
                                        </p:tgtEl>
                                        <p:attrNameLst>
                                          <p:attrName>style.visibility</p:attrName>
                                        </p:attrNameLst>
                                      </p:cBhvr>
                                      <p:to>
                                        <p:strVal val="visible"/>
                                      </p:to>
                                    </p:set>
                                    <p:animEffect transition="in" filter="wipe(left)">
                                      <p:cBhvr>
                                        <p:cTn id="27" dur="1000"/>
                                        <p:tgtEl>
                                          <p:spTgt spid="1198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autoUpdateAnimBg="0"/>
      <p:bldP spid="119812" grpId="0" build="p"/>
      <p:bldP spid="1198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bwMode="auto">
          <a:xfrm>
            <a:off x="1084907" y="787668"/>
            <a:ext cx="6553200" cy="762000"/>
          </a:xfrm>
          <a:ln>
            <a:miter lim="800000"/>
            <a:headEnd/>
            <a:tailEnd/>
          </a:ln>
        </p:spPr>
        <p:txBody>
          <a:bodyPr vert="horz" wrap="square" lIns="91440" tIns="45720" rIns="91440" bIns="45720" numCol="1" anchor="t" anchorCtr="0" compatLnSpc="1">
            <a:prstTxWarp prst="textNoShape">
              <a:avLst/>
            </a:prstTxWarp>
          </a:bodyPr>
          <a:lstStyle/>
          <a:p>
            <a:pPr algn="ctr" eaLnBrk="1" hangingPunct="1">
              <a:defRPr/>
            </a:pPr>
            <a:r>
              <a:rPr lang="zh-CN" altLang="en-US" sz="4000" b="1" dirty="0" smtClean="0">
                <a:solidFill>
                  <a:srgbClr val="CC0000"/>
                </a:solidFill>
                <a:latin typeface="Times New Roman" panose="02020603050405020304" pitchFamily="18" charset="0"/>
                <a:ea typeface="+mn-ea"/>
                <a:cs typeface="Times New Roman" panose="02020603050405020304" pitchFamily="18" charset="0"/>
              </a:rPr>
              <a:t>第</a:t>
            </a:r>
            <a:r>
              <a:rPr lang="en-US" altLang="zh-CN" b="1" dirty="0" smtClean="0">
                <a:solidFill>
                  <a:srgbClr val="CC0000"/>
                </a:solidFill>
                <a:latin typeface="Times New Roman" panose="02020603050405020304" pitchFamily="18" charset="0"/>
                <a:ea typeface="+mn-ea"/>
                <a:cs typeface="Times New Roman" panose="02020603050405020304" pitchFamily="18" charset="0"/>
              </a:rPr>
              <a:t>18</a:t>
            </a:r>
            <a:r>
              <a:rPr lang="zh-CN" altLang="en-US" sz="4000" b="1" dirty="0" smtClean="0">
                <a:solidFill>
                  <a:srgbClr val="CC0000"/>
                </a:solidFill>
                <a:latin typeface="Times New Roman" panose="02020603050405020304" pitchFamily="18" charset="0"/>
                <a:ea typeface="+mn-ea"/>
                <a:cs typeface="Times New Roman" panose="02020603050405020304" pitchFamily="18" charset="0"/>
              </a:rPr>
              <a:t>章　直流稳压电源</a:t>
            </a:r>
          </a:p>
        </p:txBody>
      </p:sp>
      <p:sp>
        <p:nvSpPr>
          <p:cNvPr id="43011" name="Rectangle 3"/>
          <p:cNvSpPr>
            <a:spLocks noGrp="1" noChangeArrowheads="1"/>
          </p:cNvSpPr>
          <p:nvPr>
            <p:ph type="subTitle" idx="1"/>
          </p:nvPr>
        </p:nvSpPr>
        <p:spPr bwMode="auto">
          <a:xfrm>
            <a:off x="335607" y="1741755"/>
            <a:ext cx="57912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smtClean="0">
                <a:solidFill>
                  <a:srgbClr val="000099"/>
                </a:solidFill>
                <a:latin typeface="Times New Roman" panose="02020603050405020304" pitchFamily="18" charset="0"/>
                <a:cs typeface="Times New Roman" panose="02020603050405020304" pitchFamily="18" charset="0"/>
              </a:rPr>
              <a:t>小功率直流稳压电源的组成</a:t>
            </a:r>
          </a:p>
        </p:txBody>
      </p:sp>
      <p:sp>
        <p:nvSpPr>
          <p:cNvPr id="43012" name="Text Box 4"/>
          <p:cNvSpPr txBox="1">
            <a:spLocks noChangeArrowheads="1"/>
          </p:cNvSpPr>
          <p:nvPr/>
        </p:nvSpPr>
        <p:spPr bwMode="auto">
          <a:xfrm>
            <a:off x="313382" y="5266791"/>
            <a:ext cx="853440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a:solidFill>
                  <a:srgbClr val="CC0000"/>
                </a:solidFill>
                <a:ea typeface="+mn-ea"/>
                <a:cs typeface="Times New Roman" panose="02020603050405020304" pitchFamily="18" charset="0"/>
              </a:rPr>
              <a:t>功能：</a:t>
            </a:r>
            <a:r>
              <a:rPr lang="zh-CN" altLang="en-US" sz="2800" b="1">
                <a:ea typeface="+mn-ea"/>
                <a:cs typeface="Times New Roman" panose="02020603050405020304" pitchFamily="18" charset="0"/>
              </a:rPr>
              <a:t>把交流电压变成稳定的大小合适 的直流电压</a:t>
            </a:r>
          </a:p>
        </p:txBody>
      </p:sp>
      <p:pic>
        <p:nvPicPr>
          <p:cNvPr id="43194" name="Picture 186"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7" y="2360079"/>
            <a:ext cx="8728075"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95" name="Picture 187" descr="图片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657" y="4287304"/>
            <a:ext cx="8509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96" name="Picture 188" descr="图片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482" y="4273016"/>
            <a:ext cx="914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97" name="Picture 189" descr="图片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895" y="4273016"/>
            <a:ext cx="9191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98" name="Picture 190" descr="图片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6807" y="4301591"/>
            <a:ext cx="904875"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99" name="Picture 191" descr="图片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7182" y="4358741"/>
            <a:ext cx="84613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49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wipe(left)">
                                      <p:cBhvr>
                                        <p:cTn id="7" dur="500"/>
                                        <p:tgtEl>
                                          <p:spTgt spid="43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194"/>
                                        </p:tgtEl>
                                        <p:attrNameLst>
                                          <p:attrName>style.visibility</p:attrName>
                                        </p:attrNameLst>
                                      </p:cBhvr>
                                      <p:to>
                                        <p:strVal val="visible"/>
                                      </p:to>
                                    </p:set>
                                    <p:animEffect transition="in" filter="wipe(left)">
                                      <p:cBhvr>
                                        <p:cTn id="12" dur="500"/>
                                        <p:tgtEl>
                                          <p:spTgt spid="431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3195"/>
                                        </p:tgtEl>
                                        <p:attrNameLst>
                                          <p:attrName>style.visibility</p:attrName>
                                        </p:attrNameLst>
                                      </p:cBhvr>
                                      <p:to>
                                        <p:strVal val="visible"/>
                                      </p:to>
                                    </p:set>
                                    <p:animEffect transition="in" filter="wipe(left)">
                                      <p:cBhvr>
                                        <p:cTn id="17" dur="500"/>
                                        <p:tgtEl>
                                          <p:spTgt spid="431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3196"/>
                                        </p:tgtEl>
                                        <p:attrNameLst>
                                          <p:attrName>style.visibility</p:attrName>
                                        </p:attrNameLst>
                                      </p:cBhvr>
                                      <p:to>
                                        <p:strVal val="visible"/>
                                      </p:to>
                                    </p:set>
                                    <p:animEffect transition="in" filter="wipe(left)">
                                      <p:cBhvr>
                                        <p:cTn id="22" dur="1000"/>
                                        <p:tgtEl>
                                          <p:spTgt spid="431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3197"/>
                                        </p:tgtEl>
                                        <p:attrNameLst>
                                          <p:attrName>style.visibility</p:attrName>
                                        </p:attrNameLst>
                                      </p:cBhvr>
                                      <p:to>
                                        <p:strVal val="visible"/>
                                      </p:to>
                                    </p:set>
                                    <p:animEffect transition="in" filter="wipe(left)">
                                      <p:cBhvr>
                                        <p:cTn id="27" dur="1000"/>
                                        <p:tgtEl>
                                          <p:spTgt spid="431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3198"/>
                                        </p:tgtEl>
                                        <p:attrNameLst>
                                          <p:attrName>style.visibility</p:attrName>
                                        </p:attrNameLst>
                                      </p:cBhvr>
                                      <p:to>
                                        <p:strVal val="visible"/>
                                      </p:to>
                                    </p:set>
                                    <p:animEffect transition="in" filter="wipe(left)">
                                      <p:cBhvr>
                                        <p:cTn id="32" dur="1000"/>
                                        <p:tgtEl>
                                          <p:spTgt spid="431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3199"/>
                                        </p:tgtEl>
                                        <p:attrNameLst>
                                          <p:attrName>style.visibility</p:attrName>
                                        </p:attrNameLst>
                                      </p:cBhvr>
                                      <p:to>
                                        <p:strVal val="visible"/>
                                      </p:to>
                                    </p:set>
                                    <p:animEffect transition="in" filter="wipe(left)">
                                      <p:cBhvr>
                                        <p:cTn id="37" dur="1000"/>
                                        <p:tgtEl>
                                          <p:spTgt spid="4319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12"/>
                                        </p:tgtEl>
                                        <p:attrNameLst>
                                          <p:attrName>style.visibility</p:attrName>
                                        </p:attrNameLst>
                                      </p:cBhvr>
                                      <p:to>
                                        <p:strVal val="visible"/>
                                      </p:to>
                                    </p:set>
                                    <p:animEffect transition="in" filter="wipe(left)">
                                      <p:cBhvr>
                                        <p:cTn id="42"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utoUpdateAnimBg="0"/>
      <p:bldP spid="43012"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557857" y="1080663"/>
            <a:ext cx="83534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600" b="1">
                <a:cs typeface="Times New Roman" panose="02020603050405020304" pitchFamily="18" charset="0"/>
              </a:rPr>
              <a:t>W7800</a:t>
            </a:r>
            <a:r>
              <a:rPr lang="zh-CN" altLang="en-US" sz="2600" b="1">
                <a:cs typeface="Times New Roman" panose="02020603050405020304" pitchFamily="18" charset="0"/>
              </a:rPr>
              <a:t>、</a:t>
            </a:r>
            <a:r>
              <a:rPr lang="en-US" altLang="zh-CN" sz="2600" b="1">
                <a:cs typeface="Times New Roman" panose="02020603050405020304" pitchFamily="18" charset="0"/>
              </a:rPr>
              <a:t>W7900</a:t>
            </a:r>
            <a:r>
              <a:rPr lang="zh-CN" altLang="en-US" sz="2600" b="1">
                <a:cs typeface="Times New Roman" panose="02020603050405020304" pitchFamily="18" charset="0"/>
              </a:rPr>
              <a:t>系列稳压器有</a:t>
            </a:r>
            <a:r>
              <a:rPr lang="zh-CN" altLang="en-US" sz="2600" b="1">
                <a:solidFill>
                  <a:srgbClr val="E60000"/>
                </a:solidFill>
                <a:cs typeface="Times New Roman" panose="02020603050405020304" pitchFamily="18" charset="0"/>
              </a:rPr>
              <a:t>金属封装</a:t>
            </a:r>
            <a:r>
              <a:rPr lang="zh-CN" altLang="en-US" sz="2600" b="1">
                <a:cs typeface="Times New Roman" panose="02020603050405020304" pitchFamily="18" charset="0"/>
              </a:rPr>
              <a:t>和</a:t>
            </a:r>
            <a:r>
              <a:rPr lang="zh-CN" altLang="en-US" sz="2600" b="1">
                <a:solidFill>
                  <a:srgbClr val="E60000"/>
                </a:solidFill>
                <a:cs typeface="Times New Roman" panose="02020603050405020304" pitchFamily="18" charset="0"/>
              </a:rPr>
              <a:t>塑料封装</a:t>
            </a:r>
            <a:r>
              <a:rPr lang="zh-CN" altLang="en-US" sz="2600" b="1">
                <a:cs typeface="Times New Roman" panose="02020603050405020304" pitchFamily="18" charset="0"/>
              </a:rPr>
              <a:t>两种</a:t>
            </a:r>
          </a:p>
        </p:txBody>
      </p:sp>
      <p:sp>
        <p:nvSpPr>
          <p:cNvPr id="122883" name="Rectangle 3"/>
          <p:cNvSpPr>
            <a:spLocks noChangeArrowheads="1"/>
          </p:cNvSpPr>
          <p:nvPr/>
        </p:nvSpPr>
        <p:spPr bwMode="auto">
          <a:xfrm>
            <a:off x="475307" y="547263"/>
            <a:ext cx="3657600" cy="533400"/>
          </a:xfrm>
          <a:prstGeom prst="rect">
            <a:avLst/>
          </a:prstGeom>
          <a:noFill/>
          <a:ln w="9525">
            <a:noFill/>
            <a:miter lim="800000"/>
            <a:headEnd/>
            <a:tailEnd/>
          </a:ln>
        </p:spPr>
        <p:txBody>
          <a:bodyPr/>
          <a:lstStyle/>
          <a:p>
            <a:pPr marL="342900" indent="-342900" eaLnBrk="1" hangingPunct="1">
              <a:spcBef>
                <a:spcPct val="20000"/>
              </a:spcBef>
              <a:defRPr/>
            </a:pPr>
            <a:r>
              <a:rPr lang="en-US" altLang="zh-CN" sz="2800" b="1">
                <a:solidFill>
                  <a:srgbClr val="CC0000"/>
                </a:solidFill>
                <a:latin typeface="Times New Roman" panose="02020603050405020304" pitchFamily="18" charset="0"/>
                <a:cs typeface="Times New Roman" panose="02020603050405020304" pitchFamily="18" charset="0"/>
              </a:rPr>
              <a:t>(2) </a:t>
            </a:r>
            <a:r>
              <a:rPr lang="zh-CN" altLang="en-US" sz="2800" b="1">
                <a:solidFill>
                  <a:srgbClr val="CC0000"/>
                </a:solidFill>
                <a:latin typeface="Times New Roman" panose="02020603050405020304" pitchFamily="18" charset="0"/>
                <a:cs typeface="Times New Roman" panose="02020603050405020304" pitchFamily="18" charset="0"/>
              </a:rPr>
              <a:t>外形及引脚功能</a:t>
            </a:r>
          </a:p>
        </p:txBody>
      </p:sp>
      <p:sp>
        <p:nvSpPr>
          <p:cNvPr id="122969" name="Rectangle 89"/>
          <p:cNvSpPr>
            <a:spLocks noChangeArrowheads="1"/>
          </p:cNvSpPr>
          <p:nvPr/>
        </p:nvSpPr>
        <p:spPr bwMode="auto">
          <a:xfrm>
            <a:off x="2854970" y="4814463"/>
            <a:ext cx="332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cs typeface="Times New Roman" panose="02020603050405020304" pitchFamily="18" charset="0"/>
              </a:rPr>
              <a:t>外形封装和引脚功能图 </a:t>
            </a:r>
          </a:p>
        </p:txBody>
      </p:sp>
      <p:pic>
        <p:nvPicPr>
          <p:cNvPr id="123000" name="Picture 120" descr="图片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07" y="1669626"/>
            <a:ext cx="81788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9" name="Rectangle 119"/>
          <p:cNvSpPr>
            <a:spLocks noChangeArrowheads="1"/>
          </p:cNvSpPr>
          <p:nvPr/>
        </p:nvSpPr>
        <p:spPr bwMode="auto">
          <a:xfrm>
            <a:off x="268932" y="5308176"/>
            <a:ext cx="8496300" cy="1117600"/>
          </a:xfrm>
          <a:prstGeom prst="rect">
            <a:avLst/>
          </a:prstGeom>
          <a:solidFill>
            <a:srgbClr val="FFFFCC"/>
          </a:solidFill>
          <a:ln w="9525">
            <a:noFill/>
            <a:miter lim="800000"/>
            <a:headEnd/>
            <a:tailEnd/>
          </a:ln>
          <a:effectLst/>
        </p:spPr>
        <p:txBody>
          <a:bodyPr anchor="ctr">
            <a:spAutoFit/>
          </a:bodyPr>
          <a:lstStyle/>
          <a:p>
            <a:pPr eaLnBrk="1" hangingPunct="1">
              <a:lnSpc>
                <a:spcPct val="120000"/>
              </a:lnSpc>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使用时必须注意引脚功能，不能接错，否则电路将不能正常工作，甚至损坏集成电路。 </a:t>
            </a:r>
          </a:p>
        </p:txBody>
      </p:sp>
    </p:spTree>
    <p:extLst>
      <p:ext uri="{BB962C8B-B14F-4D97-AF65-F5344CB8AC3E}">
        <p14:creationId xmlns:p14="http://schemas.microsoft.com/office/powerpoint/2010/main" val="4088777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wipe(left)">
                                      <p:cBhvr>
                                        <p:cTn id="7" dur="1000"/>
                                        <p:tgtEl>
                                          <p:spTgt spid="122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3000"/>
                                        </p:tgtEl>
                                        <p:attrNameLst>
                                          <p:attrName>style.visibility</p:attrName>
                                        </p:attrNameLst>
                                      </p:cBhvr>
                                      <p:to>
                                        <p:strVal val="visible"/>
                                      </p:to>
                                    </p:set>
                                    <p:animEffect transition="in" filter="wipe(left)">
                                      <p:cBhvr>
                                        <p:cTn id="12" dur="1000"/>
                                        <p:tgtEl>
                                          <p:spTgt spid="1230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69"/>
                                        </p:tgtEl>
                                        <p:attrNameLst>
                                          <p:attrName>style.visibility</p:attrName>
                                        </p:attrNameLst>
                                      </p:cBhvr>
                                      <p:to>
                                        <p:strVal val="visible"/>
                                      </p:to>
                                    </p:set>
                                    <p:animEffect transition="in" filter="wipe(left)">
                                      <p:cBhvr>
                                        <p:cTn id="17" dur="1000"/>
                                        <p:tgtEl>
                                          <p:spTgt spid="1229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999"/>
                                        </p:tgtEl>
                                        <p:attrNameLst>
                                          <p:attrName>style.visibility</p:attrName>
                                        </p:attrNameLst>
                                      </p:cBhvr>
                                      <p:to>
                                        <p:strVal val="visible"/>
                                      </p:to>
                                    </p:set>
                                    <p:animEffect transition="in" filter="wipe(left)">
                                      <p:cBhvr>
                                        <p:cTn id="22" dur="1000"/>
                                        <p:tgtEl>
                                          <p:spTgt spid="122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p:bldP spid="122969" grpId="0"/>
      <p:bldP spid="12299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bwMode="auto">
          <a:xfrm>
            <a:off x="477367" y="691726"/>
            <a:ext cx="62484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(3) </a:t>
            </a:r>
            <a:r>
              <a:rPr lang="zh-CN" altLang="en-US" sz="2800" b="1" smtClean="0">
                <a:solidFill>
                  <a:srgbClr val="CC0000"/>
                </a:solidFill>
                <a:latin typeface="Times New Roman" panose="02020603050405020304" pitchFamily="18" charset="0"/>
                <a:cs typeface="Times New Roman" panose="02020603050405020304" pitchFamily="18" charset="0"/>
              </a:rPr>
              <a:t>性能特点 </a:t>
            </a:r>
            <a:r>
              <a:rPr lang="en-US" altLang="zh-CN" sz="2800" b="1" smtClean="0">
                <a:solidFill>
                  <a:srgbClr val="000099"/>
                </a:solidFill>
                <a:latin typeface="Times New Roman" panose="02020603050405020304" pitchFamily="18" charset="0"/>
                <a:cs typeface="Times New Roman" panose="02020603050405020304" pitchFamily="18" charset="0"/>
              </a:rPr>
              <a:t>(W7800</a:t>
            </a:r>
            <a:r>
              <a:rPr lang="zh-CN" altLang="en-US" sz="2800" b="1" smtClean="0">
                <a:solidFill>
                  <a:srgbClr val="000099"/>
                </a:solidFill>
                <a:latin typeface="Times New Roman" panose="02020603050405020304" pitchFamily="18" charset="0"/>
                <a:cs typeface="Times New Roman" panose="02020603050405020304" pitchFamily="18" charset="0"/>
              </a:rPr>
              <a:t>、</a:t>
            </a:r>
            <a:r>
              <a:rPr lang="en-US" altLang="zh-CN" sz="2800" b="1" smtClean="0">
                <a:solidFill>
                  <a:srgbClr val="000099"/>
                </a:solidFill>
                <a:latin typeface="Times New Roman" panose="02020603050405020304" pitchFamily="18" charset="0"/>
                <a:cs typeface="Times New Roman" panose="02020603050405020304" pitchFamily="18" charset="0"/>
              </a:rPr>
              <a:t>W7900</a:t>
            </a:r>
            <a:r>
              <a:rPr lang="zh-CN" altLang="en-US" sz="2800" b="1" smtClean="0">
                <a:solidFill>
                  <a:srgbClr val="000099"/>
                </a:solidFill>
                <a:latin typeface="Times New Roman" panose="02020603050405020304" pitchFamily="18" charset="0"/>
                <a:cs typeface="Times New Roman" panose="02020603050405020304" pitchFamily="18" charset="0"/>
              </a:rPr>
              <a:t>系列</a:t>
            </a:r>
            <a:r>
              <a:rPr lang="en-US" altLang="zh-CN" sz="2800" b="1" smtClean="0">
                <a:solidFill>
                  <a:srgbClr val="000099"/>
                </a:solidFill>
                <a:latin typeface="Times New Roman" panose="02020603050405020304" pitchFamily="18" charset="0"/>
                <a:cs typeface="Times New Roman" panose="02020603050405020304" pitchFamily="18" charset="0"/>
              </a:rPr>
              <a:t>)</a:t>
            </a:r>
          </a:p>
        </p:txBody>
      </p:sp>
      <p:sp>
        <p:nvSpPr>
          <p:cNvPr id="124931" name="Rectangle 3"/>
          <p:cNvSpPr>
            <a:spLocks noGrp="1" noChangeArrowheads="1"/>
          </p:cNvSpPr>
          <p:nvPr>
            <p:ph type="body" idx="1"/>
          </p:nvPr>
        </p:nvSpPr>
        <p:spPr bwMode="auto">
          <a:xfrm>
            <a:off x="771054" y="1152101"/>
            <a:ext cx="7772400" cy="3313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5000"/>
              </a:lnSpc>
              <a:spcBef>
                <a:spcPct val="0"/>
              </a:spcBef>
            </a:pPr>
            <a:r>
              <a:rPr lang="zh-CN" altLang="en-US" sz="2800" b="1" smtClean="0">
                <a:latin typeface="Times New Roman" panose="02020603050405020304" pitchFamily="18" charset="0"/>
                <a:cs typeface="Times New Roman" panose="02020603050405020304" pitchFamily="18" charset="0"/>
              </a:rPr>
              <a:t>输出电流超过 </a:t>
            </a:r>
            <a:r>
              <a:rPr lang="en-US" altLang="zh-CN" sz="2800" b="1" smtClean="0">
                <a:latin typeface="Times New Roman" panose="02020603050405020304" pitchFamily="18" charset="0"/>
                <a:cs typeface="Times New Roman" panose="02020603050405020304" pitchFamily="18" charset="0"/>
              </a:rPr>
              <a:t>1. 5 A(</a:t>
            </a:r>
            <a:r>
              <a:rPr lang="zh-CN" altLang="en-US" sz="2800" b="1" smtClean="0">
                <a:latin typeface="Times New Roman" panose="02020603050405020304" pitchFamily="18" charset="0"/>
                <a:cs typeface="Times New Roman" panose="02020603050405020304" pitchFamily="18" charset="0"/>
              </a:rPr>
              <a:t>加散热器</a:t>
            </a:r>
            <a:r>
              <a:rPr lang="en-US" altLang="zh-CN" sz="2800" b="1" smtClean="0">
                <a:latin typeface="Times New Roman" panose="02020603050405020304" pitchFamily="18" charset="0"/>
                <a:cs typeface="Times New Roman" panose="02020603050405020304" pitchFamily="18" charset="0"/>
              </a:rPr>
              <a:t>)</a:t>
            </a:r>
          </a:p>
          <a:p>
            <a:pPr eaLnBrk="1" hangingPunct="1">
              <a:lnSpc>
                <a:spcPct val="115000"/>
              </a:lnSpc>
              <a:spcBef>
                <a:spcPct val="0"/>
              </a:spcBef>
            </a:pPr>
            <a:r>
              <a:rPr lang="zh-CN" altLang="en-US" sz="2800" b="1" smtClean="0">
                <a:latin typeface="Times New Roman" panose="02020603050405020304" pitchFamily="18" charset="0"/>
                <a:cs typeface="Times New Roman" panose="02020603050405020304" pitchFamily="18" charset="0"/>
              </a:rPr>
              <a:t>不需要外接元件</a:t>
            </a:r>
          </a:p>
          <a:p>
            <a:pPr eaLnBrk="1" hangingPunct="1">
              <a:lnSpc>
                <a:spcPct val="115000"/>
              </a:lnSpc>
              <a:spcBef>
                <a:spcPct val="0"/>
              </a:spcBef>
            </a:pPr>
            <a:r>
              <a:rPr lang="zh-CN" altLang="en-US" sz="2800" b="1" smtClean="0">
                <a:latin typeface="Times New Roman" panose="02020603050405020304" pitchFamily="18" charset="0"/>
                <a:cs typeface="Times New Roman" panose="02020603050405020304" pitchFamily="18" charset="0"/>
              </a:rPr>
              <a:t>内部有过热保护</a:t>
            </a:r>
          </a:p>
          <a:p>
            <a:pPr eaLnBrk="1" hangingPunct="1">
              <a:lnSpc>
                <a:spcPct val="115000"/>
              </a:lnSpc>
              <a:spcBef>
                <a:spcPct val="0"/>
              </a:spcBef>
            </a:pPr>
            <a:r>
              <a:rPr lang="zh-CN" altLang="en-US" sz="2800" b="1" smtClean="0">
                <a:latin typeface="Times New Roman" panose="02020603050405020304" pitchFamily="18" charset="0"/>
                <a:cs typeface="Times New Roman" panose="02020603050405020304" pitchFamily="18" charset="0"/>
              </a:rPr>
              <a:t>内部有过流保护</a:t>
            </a:r>
          </a:p>
          <a:p>
            <a:pPr eaLnBrk="1" hangingPunct="1">
              <a:lnSpc>
                <a:spcPct val="115000"/>
              </a:lnSpc>
              <a:spcBef>
                <a:spcPct val="0"/>
              </a:spcBef>
            </a:pPr>
            <a:r>
              <a:rPr lang="zh-CN" altLang="en-US" sz="2800" b="1" smtClean="0">
                <a:latin typeface="Times New Roman" panose="02020603050405020304" pitchFamily="18" charset="0"/>
                <a:cs typeface="Times New Roman" panose="02020603050405020304" pitchFamily="18" charset="0"/>
              </a:rPr>
              <a:t>调整管设有安全工作区保护</a:t>
            </a:r>
          </a:p>
          <a:p>
            <a:pPr eaLnBrk="1" hangingPunct="1">
              <a:lnSpc>
                <a:spcPct val="115000"/>
              </a:lnSpc>
              <a:spcBef>
                <a:spcPct val="0"/>
              </a:spcBef>
            </a:pPr>
            <a:r>
              <a:rPr lang="zh-CN" altLang="en-US" sz="2800" b="1" smtClean="0">
                <a:latin typeface="Times New Roman" panose="02020603050405020304" pitchFamily="18" charset="0"/>
                <a:cs typeface="Times New Roman" panose="02020603050405020304" pitchFamily="18" charset="0"/>
              </a:rPr>
              <a:t>输出电压容差为 </a:t>
            </a:r>
            <a:r>
              <a:rPr lang="en-US" altLang="zh-CN" sz="2800" b="1" smtClean="0">
                <a:latin typeface="Times New Roman" panose="02020603050405020304" pitchFamily="18" charset="0"/>
                <a:cs typeface="Times New Roman" panose="02020603050405020304" pitchFamily="18" charset="0"/>
              </a:rPr>
              <a:t>4%</a:t>
            </a:r>
          </a:p>
        </p:txBody>
      </p:sp>
      <p:sp>
        <p:nvSpPr>
          <p:cNvPr id="124933" name="Rectangle 5"/>
          <p:cNvSpPr>
            <a:spLocks noChangeArrowheads="1"/>
          </p:cNvSpPr>
          <p:nvPr/>
        </p:nvSpPr>
        <p:spPr bwMode="auto">
          <a:xfrm>
            <a:off x="404342" y="4176288"/>
            <a:ext cx="856932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2800" b="1">
                <a:cs typeface="Times New Roman" panose="02020603050405020304" pitchFamily="18" charset="0"/>
              </a:rPr>
              <a:t>　    三端固定输出电压集成稳压器，因内部有过热、过流保护电路，因此它的性能优良，可靠性高。由于其具有体积小、使用方便、价格低廉等优点，得到广泛应用。 </a:t>
            </a:r>
          </a:p>
        </p:txBody>
      </p:sp>
    </p:spTree>
    <p:extLst>
      <p:ext uri="{BB962C8B-B14F-4D97-AF65-F5344CB8AC3E}">
        <p14:creationId xmlns:p14="http://schemas.microsoft.com/office/powerpoint/2010/main" val="1993325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Effect transition="in" filter="wipe(left)">
                                      <p:cBhvr>
                                        <p:cTn id="7" dur="1000"/>
                                        <p:tgtEl>
                                          <p:spTgt spid="124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931">
                                            <p:txEl>
                                              <p:pRg st="1" end="1"/>
                                            </p:txEl>
                                          </p:spTgt>
                                        </p:tgtEl>
                                        <p:attrNameLst>
                                          <p:attrName>style.visibility</p:attrName>
                                        </p:attrNameLst>
                                      </p:cBhvr>
                                      <p:to>
                                        <p:strVal val="visible"/>
                                      </p:to>
                                    </p:set>
                                    <p:animEffect transition="in" filter="wipe(left)">
                                      <p:cBhvr>
                                        <p:cTn id="12" dur="1000"/>
                                        <p:tgtEl>
                                          <p:spTgt spid="1249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4931">
                                            <p:txEl>
                                              <p:pRg st="2" end="2"/>
                                            </p:txEl>
                                          </p:spTgt>
                                        </p:tgtEl>
                                        <p:attrNameLst>
                                          <p:attrName>style.visibility</p:attrName>
                                        </p:attrNameLst>
                                      </p:cBhvr>
                                      <p:to>
                                        <p:strVal val="visible"/>
                                      </p:to>
                                    </p:set>
                                    <p:animEffect transition="in" filter="wipe(left)">
                                      <p:cBhvr>
                                        <p:cTn id="17" dur="1000"/>
                                        <p:tgtEl>
                                          <p:spTgt spid="1249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4931">
                                            <p:txEl>
                                              <p:pRg st="3" end="3"/>
                                            </p:txEl>
                                          </p:spTgt>
                                        </p:tgtEl>
                                        <p:attrNameLst>
                                          <p:attrName>style.visibility</p:attrName>
                                        </p:attrNameLst>
                                      </p:cBhvr>
                                      <p:to>
                                        <p:strVal val="visible"/>
                                      </p:to>
                                    </p:set>
                                    <p:animEffect transition="in" filter="wipe(left)">
                                      <p:cBhvr>
                                        <p:cTn id="22" dur="1000"/>
                                        <p:tgtEl>
                                          <p:spTgt spid="1249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4931">
                                            <p:txEl>
                                              <p:pRg st="4" end="4"/>
                                            </p:txEl>
                                          </p:spTgt>
                                        </p:tgtEl>
                                        <p:attrNameLst>
                                          <p:attrName>style.visibility</p:attrName>
                                        </p:attrNameLst>
                                      </p:cBhvr>
                                      <p:to>
                                        <p:strVal val="visible"/>
                                      </p:to>
                                    </p:set>
                                    <p:animEffect transition="in" filter="wipe(left)">
                                      <p:cBhvr>
                                        <p:cTn id="27" dur="1000"/>
                                        <p:tgtEl>
                                          <p:spTgt spid="1249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4931">
                                            <p:txEl>
                                              <p:pRg st="5" end="5"/>
                                            </p:txEl>
                                          </p:spTgt>
                                        </p:tgtEl>
                                        <p:attrNameLst>
                                          <p:attrName>style.visibility</p:attrName>
                                        </p:attrNameLst>
                                      </p:cBhvr>
                                      <p:to>
                                        <p:strVal val="visible"/>
                                      </p:to>
                                    </p:set>
                                    <p:animEffect transition="in" filter="wipe(left)">
                                      <p:cBhvr>
                                        <p:cTn id="32" dur="1000"/>
                                        <p:tgtEl>
                                          <p:spTgt spid="1249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4933"/>
                                        </p:tgtEl>
                                        <p:attrNameLst>
                                          <p:attrName>style.visibility</p:attrName>
                                        </p:attrNameLst>
                                      </p:cBhvr>
                                      <p:to>
                                        <p:strVal val="visible"/>
                                      </p:to>
                                    </p:set>
                                    <p:animEffect transition="in" filter="wipe(left)">
                                      <p:cBhvr>
                                        <p:cTn id="37" dur="1000"/>
                                        <p:tgtEl>
                                          <p:spTgt spid="12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P spid="124933"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subTitle" idx="1"/>
          </p:nvPr>
        </p:nvSpPr>
        <p:spPr bwMode="auto">
          <a:xfrm>
            <a:off x="457200" y="560906"/>
            <a:ext cx="3106738" cy="50165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(4) </a:t>
            </a:r>
            <a:r>
              <a:rPr lang="zh-CN" altLang="en-US" sz="2800" b="1" smtClean="0">
                <a:solidFill>
                  <a:srgbClr val="CC0000"/>
                </a:solidFill>
                <a:latin typeface="Times New Roman" panose="02020603050405020304" pitchFamily="18" charset="0"/>
                <a:cs typeface="Times New Roman" panose="02020603050405020304" pitchFamily="18" charset="0"/>
              </a:rPr>
              <a:t>主要参数</a:t>
            </a:r>
          </a:p>
        </p:txBody>
      </p:sp>
      <p:sp>
        <p:nvSpPr>
          <p:cNvPr id="125955" name="Text Box 3"/>
          <p:cNvSpPr txBox="1">
            <a:spLocks noChangeArrowheads="1"/>
          </p:cNvSpPr>
          <p:nvPr/>
        </p:nvSpPr>
        <p:spPr bwMode="auto">
          <a:xfrm>
            <a:off x="425450" y="1043506"/>
            <a:ext cx="8610600" cy="1501775"/>
          </a:xfrm>
          <a:prstGeom prst="rect">
            <a:avLst/>
          </a:prstGeom>
          <a:noFill/>
          <a:ln w="9525">
            <a:noFill/>
            <a:miter lim="800000"/>
            <a:headEnd/>
            <a:tailEnd/>
          </a:ln>
          <a:effectLst/>
        </p:spPr>
        <p:txBody>
          <a:bodyPr>
            <a:spAutoFit/>
          </a:bodyPr>
          <a:lstStyle/>
          <a:p>
            <a:pPr eaLnBrk="1" hangingPunct="1">
              <a:lnSpc>
                <a:spcPct val="110000"/>
              </a:lnSpc>
              <a:defRPr/>
            </a:pPr>
            <a:r>
              <a:rPr lang="en-US" altLang="zh-CN" sz="2800" b="1">
                <a:solidFill>
                  <a:srgbClr val="000099"/>
                </a:solidFill>
                <a:latin typeface="Times New Roman" panose="02020603050405020304" pitchFamily="18" charset="0"/>
                <a:cs typeface="Times New Roman" panose="02020603050405020304" pitchFamily="18" charset="0"/>
              </a:rPr>
              <a:t>① </a:t>
            </a:r>
            <a:r>
              <a:rPr lang="zh-CN" altLang="en-US" sz="2800" b="1">
                <a:solidFill>
                  <a:srgbClr val="000099"/>
                </a:solidFill>
                <a:latin typeface="Times New Roman" panose="02020603050405020304" pitchFamily="18" charset="0"/>
                <a:cs typeface="Times New Roman" panose="02020603050405020304" pitchFamily="18" charset="0"/>
              </a:rPr>
              <a:t>电压调整率</a:t>
            </a:r>
            <a:r>
              <a:rPr lang="en-US" altLang="zh-CN" sz="2800" b="1">
                <a:solidFill>
                  <a:srgbClr val="000099"/>
                </a:solidFill>
                <a:latin typeface="Times New Roman" panose="02020603050405020304" pitchFamily="18" charset="0"/>
                <a:cs typeface="Times New Roman" panose="02020603050405020304" pitchFamily="18" charset="0"/>
              </a:rPr>
              <a:t>S</a:t>
            </a:r>
            <a:r>
              <a:rPr lang="en-US" altLang="zh-CN" sz="2800" b="1" i="1" baseline="-25000">
                <a:solidFill>
                  <a:srgbClr val="000099"/>
                </a:solidFill>
                <a:latin typeface="Times New Roman" panose="02020603050405020304" pitchFamily="18" charset="0"/>
                <a:cs typeface="Times New Roman" panose="02020603050405020304" pitchFamily="18" charset="0"/>
              </a:rPr>
              <a:t>U </a:t>
            </a:r>
            <a:r>
              <a:rPr lang="en-US" altLang="zh-CN"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稳压系数</a:t>
            </a:r>
            <a:r>
              <a:rPr lang="en-US" altLang="zh-CN" sz="2800" b="1">
                <a:solidFill>
                  <a:srgbClr val="000099"/>
                </a:solidFill>
                <a:latin typeface="Times New Roman" panose="02020603050405020304" pitchFamily="18" charset="0"/>
                <a:cs typeface="Times New Roman" panose="02020603050405020304" pitchFamily="18" charset="0"/>
              </a:rPr>
              <a:t>)</a:t>
            </a:r>
          </a:p>
          <a:p>
            <a:pPr eaLnBrk="1" hangingPunct="1">
              <a:lnSpc>
                <a:spcPct val="110000"/>
              </a:lnSpc>
              <a:defRPr/>
            </a:pPr>
            <a:r>
              <a:rPr lang="en-US" altLang="zh-CN" sz="2800" b="1">
                <a:solidFill>
                  <a:schemeClr val="bg1"/>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反映当负载电流和环境温度不变时，电网电压波</a:t>
            </a:r>
          </a:p>
          <a:p>
            <a:pPr eaLnBrk="1" hangingPunct="1">
              <a:lnSpc>
                <a:spcPct val="110000"/>
              </a:lnSpc>
              <a:defRPr/>
            </a:pPr>
            <a:r>
              <a:rPr lang="zh-CN" altLang="en-US" sz="2800" b="1">
                <a:latin typeface="Times New Roman" panose="02020603050405020304" pitchFamily="18" charset="0"/>
                <a:cs typeface="Times New Roman" panose="02020603050405020304" pitchFamily="18" charset="0"/>
              </a:rPr>
              <a:t>动对稳压电路的影响。</a:t>
            </a:r>
            <a:endParaRPr lang="zh-CN" altLang="en-US" sz="28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25956" name="Object 4"/>
          <p:cNvGraphicFramePr>
            <a:graphicFrameLocks noChangeAspect="1"/>
          </p:cNvGraphicFramePr>
          <p:nvPr>
            <p:extLst/>
          </p:nvPr>
        </p:nvGraphicFramePr>
        <p:xfrm>
          <a:off x="1219200" y="2483369"/>
          <a:ext cx="4648200" cy="1211262"/>
        </p:xfrm>
        <a:graphic>
          <a:graphicData uri="http://schemas.openxmlformats.org/presentationml/2006/ole">
            <mc:AlternateContent xmlns:mc="http://schemas.openxmlformats.org/markup-compatibility/2006">
              <mc:Choice xmlns:v="urn:schemas-microsoft-com:vml" Requires="v">
                <p:oleObj spid="_x0000_s28680" name="Equation" r:id="rId4" imgW="1798261" imgH="464925" progId="Equation.3">
                  <p:embed/>
                </p:oleObj>
              </mc:Choice>
              <mc:Fallback>
                <p:oleObj name="Equation" r:id="rId4" imgW="1798261" imgH="4649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483369"/>
                        <a:ext cx="4648200" cy="1211262"/>
                      </a:xfrm>
                      <a:prstGeom prst="rect">
                        <a:avLst/>
                      </a:prstGeom>
                      <a:noFill/>
                      <a:ln>
                        <a:noFill/>
                      </a:ln>
                      <a:extLst>
                        <a:ext uri="{909E8E84-426E-40DD-AFC4-6F175D3DCCD1}">
                          <a14:hiddenFill xmlns:a14="http://schemas.microsoft.com/office/drawing/2010/main">
                            <a:solidFill>
                              <a:srgbClr val="FF6600">
                                <a:alpha val="50195"/>
                              </a:srgbClr>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sp>
        <p:nvSpPr>
          <p:cNvPr id="125957" name="Text Box 5"/>
          <p:cNvSpPr txBox="1">
            <a:spLocks noChangeArrowheads="1"/>
          </p:cNvSpPr>
          <p:nvPr/>
        </p:nvSpPr>
        <p:spPr bwMode="auto">
          <a:xfrm>
            <a:off x="349250" y="3739081"/>
            <a:ext cx="8686800" cy="1971675"/>
          </a:xfrm>
          <a:prstGeom prst="rect">
            <a:avLst/>
          </a:prstGeom>
          <a:noFill/>
          <a:ln w="9525">
            <a:noFill/>
            <a:miter lim="800000"/>
            <a:headEnd/>
            <a:tailEnd/>
          </a:ln>
          <a:effectLst/>
        </p:spPr>
        <p:txBody>
          <a:bodyPr>
            <a:spAutoFit/>
          </a:bodyPr>
          <a:lstStyle/>
          <a:p>
            <a:pPr eaLnBrk="1" hangingPunct="1">
              <a:lnSpc>
                <a:spcPct val="110000"/>
              </a:lnSpc>
              <a:defRPr/>
            </a:pPr>
            <a:r>
              <a:rPr lang="en-US" altLang="zh-CN" sz="2800" b="1">
                <a:solidFill>
                  <a:srgbClr val="000099"/>
                </a:solidFill>
                <a:latin typeface="Times New Roman" panose="02020603050405020304" pitchFamily="18" charset="0"/>
                <a:cs typeface="Times New Roman" panose="02020603050405020304" pitchFamily="18" charset="0"/>
              </a:rPr>
              <a:t> ② </a:t>
            </a:r>
            <a:r>
              <a:rPr lang="zh-CN" altLang="en-US" sz="2800" b="1">
                <a:solidFill>
                  <a:srgbClr val="000099"/>
                </a:solidFill>
                <a:latin typeface="Times New Roman" panose="02020603050405020304" pitchFamily="18" charset="0"/>
                <a:cs typeface="Times New Roman" panose="02020603050405020304" pitchFamily="18" charset="0"/>
              </a:rPr>
              <a:t>电流调整率</a:t>
            </a:r>
            <a:r>
              <a:rPr lang="en-US" altLang="zh-CN" sz="2800" b="1">
                <a:solidFill>
                  <a:srgbClr val="000099"/>
                </a:solidFill>
                <a:latin typeface="Times New Roman" panose="02020603050405020304" pitchFamily="18" charset="0"/>
                <a:cs typeface="Times New Roman" panose="02020603050405020304" pitchFamily="18" charset="0"/>
              </a:rPr>
              <a:t>S</a:t>
            </a:r>
            <a:r>
              <a:rPr lang="en-US" altLang="zh-CN" sz="2800" b="1" baseline="-25000">
                <a:solidFill>
                  <a:srgbClr val="000099"/>
                </a:solidFill>
                <a:latin typeface="Times New Roman" panose="02020603050405020304" pitchFamily="18" charset="0"/>
                <a:cs typeface="Times New Roman" panose="02020603050405020304" pitchFamily="18" charset="0"/>
              </a:rPr>
              <a:t>I</a:t>
            </a:r>
            <a:r>
              <a:rPr lang="en-US" altLang="zh-CN" sz="2800" b="1" i="1" baseline="-25000">
                <a:solidFill>
                  <a:srgbClr val="000099"/>
                </a:solidFill>
                <a:latin typeface="Times New Roman" panose="02020603050405020304" pitchFamily="18" charset="0"/>
                <a:cs typeface="Times New Roman" panose="02020603050405020304" pitchFamily="18" charset="0"/>
              </a:rPr>
              <a:t> </a:t>
            </a:r>
          </a:p>
          <a:p>
            <a:pPr eaLnBrk="1" hangingPunct="1">
              <a:lnSpc>
                <a:spcPct val="110000"/>
              </a:lnSpc>
              <a:defRPr/>
            </a:pPr>
            <a:r>
              <a:rPr lang="en-US" altLang="zh-CN" sz="2800" b="1">
                <a:solidFill>
                  <a:schemeClr val="bg1"/>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反映当输入电压和环境温度不变时，输出电流变化时输出电压保持稳定的能力，即稳压电路的带负载能力。</a:t>
            </a:r>
            <a:endParaRPr lang="zh-CN" altLang="en-US" sz="2800" b="1">
              <a:solidFill>
                <a:schemeClr val="bg1"/>
              </a:solidFill>
              <a:latin typeface="Times New Roman" panose="02020603050405020304" pitchFamily="18" charset="0"/>
              <a:cs typeface="Times New Roman" panose="02020603050405020304" pitchFamily="18" charset="0"/>
            </a:endParaRPr>
          </a:p>
        </p:txBody>
      </p:sp>
      <p:graphicFrame>
        <p:nvGraphicFramePr>
          <p:cNvPr id="125958" name="Object 6"/>
          <p:cNvGraphicFramePr>
            <a:graphicFrameLocks noChangeAspect="1"/>
          </p:cNvGraphicFramePr>
          <p:nvPr>
            <p:extLst/>
          </p:nvPr>
        </p:nvGraphicFramePr>
        <p:xfrm>
          <a:off x="1331913" y="5115444"/>
          <a:ext cx="4224337" cy="1347787"/>
        </p:xfrm>
        <a:graphic>
          <a:graphicData uri="http://schemas.openxmlformats.org/presentationml/2006/ole">
            <mc:AlternateContent xmlns:mc="http://schemas.openxmlformats.org/markup-compatibility/2006">
              <mc:Choice xmlns:v="urn:schemas-microsoft-com:vml" Requires="v">
                <p:oleObj spid="_x0000_s28681" name="公式" r:id="rId6" imgW="1706880" imgH="541073" progId="Equation.3">
                  <p:embed/>
                </p:oleObj>
              </mc:Choice>
              <mc:Fallback>
                <p:oleObj name="公式" r:id="rId6" imgW="1706880" imgH="54107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5115444"/>
                        <a:ext cx="4224337" cy="1347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59" name="Text Box 7"/>
          <p:cNvSpPr txBox="1">
            <a:spLocks noChangeArrowheads="1"/>
          </p:cNvSpPr>
          <p:nvPr/>
        </p:nvSpPr>
        <p:spPr bwMode="auto">
          <a:xfrm>
            <a:off x="6084888" y="2846906"/>
            <a:ext cx="241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ea typeface="楷体_GB2312" pitchFamily="49" charset="-122"/>
                <a:cs typeface="Times New Roman" panose="02020603050405020304" pitchFamily="18" charset="0"/>
              </a:rPr>
              <a:t>0.005~0.02%   </a:t>
            </a:r>
          </a:p>
        </p:txBody>
      </p:sp>
      <p:sp>
        <p:nvSpPr>
          <p:cNvPr id="125960" name="Rectangle 8"/>
          <p:cNvSpPr>
            <a:spLocks noChangeArrowheads="1"/>
          </p:cNvSpPr>
          <p:nvPr/>
        </p:nvSpPr>
        <p:spPr bwMode="auto">
          <a:xfrm>
            <a:off x="6105525" y="5644081"/>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ea typeface="楷体_GB2312" pitchFamily="49" charset="-122"/>
                <a:cs typeface="Times New Roman" panose="02020603050405020304" pitchFamily="18" charset="0"/>
              </a:rPr>
              <a:t>0.1~1.0%</a:t>
            </a:r>
            <a:endParaRPr lang="en-US" altLang="zh-CN" sz="2800" b="1">
              <a:solidFill>
                <a:schemeClr val="bg1"/>
              </a:solidFill>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2865446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barn(outVertical)">
                                      <p:cBhvr>
                                        <p:cTn id="7" dur="500"/>
                                        <p:tgtEl>
                                          <p:spTgt spid="125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blinds(vertical)">
                                      <p:cBhvr>
                                        <p:cTn id="12" dur="500"/>
                                        <p:tgtEl>
                                          <p:spTgt spid="1259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25959"/>
                                        </p:tgtEl>
                                        <p:attrNameLst>
                                          <p:attrName>style.visibility</p:attrName>
                                        </p:attrNameLst>
                                      </p:cBhvr>
                                      <p:to>
                                        <p:strVal val="visible"/>
                                      </p:to>
                                    </p:set>
                                    <p:animEffect transition="in" filter="slide(fromTop)">
                                      <p:cBhvr>
                                        <p:cTn id="17" dur="500"/>
                                        <p:tgtEl>
                                          <p:spTgt spid="1259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25957">
                                            <p:txEl>
                                              <p:pRg st="0" end="0"/>
                                            </p:txEl>
                                          </p:spTgt>
                                        </p:tgtEl>
                                        <p:attrNameLst>
                                          <p:attrName>style.visibility</p:attrName>
                                        </p:attrNameLst>
                                      </p:cBhvr>
                                      <p:to>
                                        <p:strVal val="visible"/>
                                      </p:to>
                                    </p:set>
                                    <p:animEffect transition="in" filter="barn(outVertical)">
                                      <p:cBhvr>
                                        <p:cTn id="22" dur="500"/>
                                        <p:tgtEl>
                                          <p:spTgt spid="12595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25957">
                                            <p:txEl>
                                              <p:pRg st="1" end="1"/>
                                            </p:txEl>
                                          </p:spTgt>
                                        </p:tgtEl>
                                        <p:attrNameLst>
                                          <p:attrName>style.visibility</p:attrName>
                                        </p:attrNameLst>
                                      </p:cBhvr>
                                      <p:to>
                                        <p:strVal val="visible"/>
                                      </p:to>
                                    </p:set>
                                    <p:animEffect transition="in" filter="barn(outVertical)">
                                      <p:cBhvr>
                                        <p:cTn id="27" dur="500"/>
                                        <p:tgtEl>
                                          <p:spTgt spid="125957">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125958"/>
                                        </p:tgtEl>
                                        <p:attrNameLst>
                                          <p:attrName>style.visibility</p:attrName>
                                        </p:attrNameLst>
                                      </p:cBhvr>
                                      <p:to>
                                        <p:strVal val="visible"/>
                                      </p:to>
                                    </p:set>
                                    <p:animEffect transition="in" filter="blinds(vertical)">
                                      <p:cBhvr>
                                        <p:cTn id="32" dur="500"/>
                                        <p:tgtEl>
                                          <p:spTgt spid="1259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25960"/>
                                        </p:tgtEl>
                                        <p:attrNameLst>
                                          <p:attrName>style.visibility</p:attrName>
                                        </p:attrNameLst>
                                      </p:cBhvr>
                                      <p:to>
                                        <p:strVal val="visible"/>
                                      </p:to>
                                    </p:set>
                                    <p:animEffect transition="in" filter="slide(fromTop)">
                                      <p:cBhvr>
                                        <p:cTn id="37" dur="500"/>
                                        <p:tgtEl>
                                          <p:spTgt spid="125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autoUpdateAnimBg="0"/>
      <p:bldP spid="125957" grpId="0" build="p" autoUpdateAnimBg="0"/>
      <p:bldP spid="125959" grpId="0" autoUpdateAnimBg="0"/>
      <p:bldP spid="12596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ChangeArrowheads="1"/>
          </p:cNvSpPr>
          <p:nvPr/>
        </p:nvSpPr>
        <p:spPr bwMode="auto">
          <a:xfrm>
            <a:off x="381000" y="685800"/>
            <a:ext cx="7315200" cy="519113"/>
          </a:xfrm>
          <a:prstGeom prst="rect">
            <a:avLst/>
          </a:prstGeom>
          <a:noFill/>
          <a:ln w="9525">
            <a:noFill/>
            <a:miter lim="800000"/>
            <a:headEnd/>
            <a:tailEnd/>
          </a:ln>
          <a:effectLst/>
        </p:spPr>
        <p:txBody>
          <a:bodyPr>
            <a:spAutoFit/>
          </a:bodyPr>
          <a:lstStyle/>
          <a:p>
            <a:pPr eaLnBrk="1" hangingPunct="1">
              <a:defRPr/>
            </a:pPr>
            <a:r>
              <a:rPr lang="en-US" altLang="zh-CN" sz="2800" b="1">
                <a:solidFill>
                  <a:srgbClr val="000099"/>
                </a:solidFill>
                <a:latin typeface="Times New Roman" panose="02020603050405020304" pitchFamily="18" charset="0"/>
                <a:cs typeface="Times New Roman" panose="02020603050405020304" pitchFamily="18" charset="0"/>
              </a:rPr>
              <a:t>③</a:t>
            </a:r>
            <a:r>
              <a:rPr lang="en-US" altLang="zh-CN" sz="2800" b="1">
                <a:solidFill>
                  <a:srgbClr val="000099"/>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输出电压 </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b="1" baseline="-25000">
                <a:solidFill>
                  <a:srgbClr val="000099"/>
                </a:solidFill>
                <a:latin typeface="Times New Roman" panose="02020603050405020304" pitchFamily="18" charset="0"/>
                <a:cs typeface="Times New Roman" panose="02020603050405020304" pitchFamily="18" charset="0"/>
              </a:rPr>
              <a:t>O</a:t>
            </a:r>
            <a:r>
              <a:rPr lang="en-US" altLang="zh-CN" sz="2800" b="1">
                <a:solidFill>
                  <a:srgbClr val="000099"/>
                </a:solidFill>
                <a:latin typeface="Times New Roman" panose="02020603050405020304" pitchFamily="18" charset="0"/>
                <a:cs typeface="Times New Roman" panose="02020603050405020304" pitchFamily="18" charset="0"/>
              </a:rPr>
              <a:t>      </a:t>
            </a:r>
          </a:p>
        </p:txBody>
      </p:sp>
      <p:sp>
        <p:nvSpPr>
          <p:cNvPr id="128003" name="Rectangle 3"/>
          <p:cNvSpPr>
            <a:spLocks noChangeArrowheads="1"/>
          </p:cNvSpPr>
          <p:nvPr/>
        </p:nvSpPr>
        <p:spPr bwMode="auto">
          <a:xfrm>
            <a:off x="381000" y="2528888"/>
            <a:ext cx="5105400" cy="519112"/>
          </a:xfrm>
          <a:prstGeom prst="rect">
            <a:avLst/>
          </a:prstGeom>
          <a:noFill/>
          <a:ln w="9525">
            <a:noFill/>
            <a:miter lim="800000"/>
            <a:headEnd/>
            <a:tailEnd/>
          </a:ln>
          <a:effectLst/>
        </p:spPr>
        <p:txBody>
          <a:bodyPr>
            <a:spAutoFit/>
          </a:bodyPr>
          <a:lstStyle/>
          <a:p>
            <a:pPr eaLnBrk="1" hangingPunct="1">
              <a:defRPr/>
            </a:pPr>
            <a:r>
              <a:rPr lang="en-US" altLang="zh-CN" sz="2800" b="1">
                <a:solidFill>
                  <a:srgbClr val="000099"/>
                </a:solidFill>
                <a:latin typeface="Times New Roman" panose="02020603050405020304" pitchFamily="18" charset="0"/>
                <a:cs typeface="Times New Roman" panose="02020603050405020304" pitchFamily="18" charset="0"/>
              </a:rPr>
              <a:t>⑥</a:t>
            </a:r>
            <a:r>
              <a:rPr lang="en-US" altLang="zh-CN" sz="2800" b="1">
                <a:solidFill>
                  <a:srgbClr val="000099"/>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最大输入电压 </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baseline="-25000">
                <a:solidFill>
                  <a:srgbClr val="000099"/>
                </a:solidFill>
                <a:latin typeface="Times New Roman" panose="02020603050405020304" pitchFamily="18" charset="0"/>
                <a:cs typeface="Times New Roman" panose="02020603050405020304" pitchFamily="18" charset="0"/>
              </a:rPr>
              <a:t>iM</a:t>
            </a:r>
            <a:r>
              <a:rPr lang="en-US" altLang="zh-CN" sz="2800" b="1">
                <a:solidFill>
                  <a:srgbClr val="000099"/>
                </a:solidFill>
                <a:latin typeface="Times New Roman" panose="02020603050405020304" pitchFamily="18" charset="0"/>
                <a:cs typeface="Times New Roman" panose="02020603050405020304" pitchFamily="18" charset="0"/>
              </a:rPr>
              <a:t> </a:t>
            </a:r>
          </a:p>
        </p:txBody>
      </p:sp>
      <p:sp>
        <p:nvSpPr>
          <p:cNvPr id="128004" name="Rectangle 4"/>
          <p:cNvSpPr>
            <a:spLocks noChangeArrowheads="1"/>
          </p:cNvSpPr>
          <p:nvPr/>
        </p:nvSpPr>
        <p:spPr bwMode="auto">
          <a:xfrm>
            <a:off x="381000" y="3124200"/>
            <a:ext cx="2767104" cy="584775"/>
          </a:xfrm>
          <a:prstGeom prst="rect">
            <a:avLst/>
          </a:prstGeom>
          <a:noFill/>
          <a:ln w="9525">
            <a:noFill/>
            <a:miter lim="800000"/>
            <a:headEnd/>
            <a:tailEnd/>
          </a:ln>
          <a:effectLst/>
        </p:spPr>
        <p:txBody>
          <a:bodyPr wrap="none">
            <a:spAutoFit/>
          </a:bodyPr>
          <a:lstStyle/>
          <a:p>
            <a:pPr eaLnBrk="1" hangingPunct="1">
              <a:defRPr/>
            </a:pPr>
            <a:r>
              <a:rPr lang="en-US" altLang="zh-CN" sz="3200" b="1">
                <a:solidFill>
                  <a:srgbClr val="000099"/>
                </a:solidFill>
                <a:latin typeface="Times New Roman" panose="02020603050405020304" pitchFamily="18" charset="0"/>
                <a:ea typeface="楷体_GB2312" pitchFamily="49" charset="-122"/>
                <a:cs typeface="Times New Roman" panose="02020603050405020304" pitchFamily="18" charset="0"/>
              </a:rPr>
              <a:t>⑦ </a:t>
            </a:r>
            <a:r>
              <a:rPr lang="zh-CN" altLang="en-US" sz="2800" b="1">
                <a:solidFill>
                  <a:srgbClr val="000099"/>
                </a:solidFill>
                <a:latin typeface="Times New Roman" panose="02020603050405020304" pitchFamily="18" charset="0"/>
                <a:cs typeface="Times New Roman" panose="02020603050405020304" pitchFamily="18" charset="0"/>
              </a:rPr>
              <a:t>最大功耗 </a:t>
            </a:r>
            <a:r>
              <a:rPr lang="en-US" altLang="zh-CN" sz="2800" b="1" i="1">
                <a:solidFill>
                  <a:srgbClr val="000099"/>
                </a:solidFill>
                <a:latin typeface="Times New Roman" panose="02020603050405020304" pitchFamily="18" charset="0"/>
                <a:cs typeface="Times New Roman" panose="02020603050405020304" pitchFamily="18" charset="0"/>
              </a:rPr>
              <a:t>P</a:t>
            </a:r>
            <a:r>
              <a:rPr lang="en-US" altLang="zh-CN" sz="2800" b="1" baseline="-25000">
                <a:solidFill>
                  <a:srgbClr val="000099"/>
                </a:solidFill>
                <a:latin typeface="Times New Roman" panose="02020603050405020304" pitchFamily="18" charset="0"/>
                <a:cs typeface="Times New Roman" panose="02020603050405020304" pitchFamily="18" charset="0"/>
              </a:rPr>
              <a:t>M</a:t>
            </a:r>
            <a:r>
              <a:rPr lang="en-US" altLang="zh-CN" sz="2800" b="1">
                <a:solidFill>
                  <a:srgbClr val="000099"/>
                </a:solidFill>
                <a:latin typeface="Times New Roman" panose="02020603050405020304" pitchFamily="18" charset="0"/>
                <a:cs typeface="Times New Roman" panose="02020603050405020304" pitchFamily="18" charset="0"/>
              </a:rPr>
              <a:t> </a:t>
            </a:r>
          </a:p>
        </p:txBody>
      </p:sp>
      <p:graphicFrame>
        <p:nvGraphicFramePr>
          <p:cNvPr id="128005" name="Object 5"/>
          <p:cNvGraphicFramePr>
            <a:graphicFrameLocks noChangeAspect="1"/>
          </p:cNvGraphicFramePr>
          <p:nvPr>
            <p:extLst/>
          </p:nvPr>
        </p:nvGraphicFramePr>
        <p:xfrm>
          <a:off x="3200400" y="3211513"/>
          <a:ext cx="3089275" cy="549275"/>
        </p:xfrm>
        <a:graphic>
          <a:graphicData uri="http://schemas.openxmlformats.org/presentationml/2006/ole">
            <mc:AlternateContent xmlns:mc="http://schemas.openxmlformats.org/markup-compatibility/2006">
              <mc:Choice xmlns:v="urn:schemas-microsoft-com:vml" Requires="v">
                <p:oleObj spid="_x0000_s29701" name="公式" r:id="rId3" imgW="1592772" imgH="236010" progId="Equation.3">
                  <p:embed/>
                </p:oleObj>
              </mc:Choice>
              <mc:Fallback>
                <p:oleObj name="公式" r:id="rId3" imgW="1592772" imgH="23601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211513"/>
                        <a:ext cx="308927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6" name="Rectangle 6"/>
          <p:cNvSpPr>
            <a:spLocks noChangeArrowheads="1"/>
          </p:cNvSpPr>
          <p:nvPr/>
        </p:nvSpPr>
        <p:spPr bwMode="auto">
          <a:xfrm>
            <a:off x="381000" y="1309688"/>
            <a:ext cx="7315200" cy="519112"/>
          </a:xfrm>
          <a:prstGeom prst="rect">
            <a:avLst/>
          </a:prstGeom>
          <a:noFill/>
          <a:ln w="9525">
            <a:noFill/>
            <a:miter lim="800000"/>
            <a:headEnd/>
            <a:tailEnd/>
          </a:ln>
          <a:effectLst/>
        </p:spPr>
        <p:txBody>
          <a:bodyPr>
            <a:spAutoFit/>
          </a:bodyPr>
          <a:lstStyle/>
          <a:p>
            <a:pPr eaLnBrk="1" hangingPunct="1">
              <a:defRPr/>
            </a:pPr>
            <a:r>
              <a:rPr lang="en-US" altLang="zh-CN" sz="2800" b="1">
                <a:solidFill>
                  <a:srgbClr val="000099"/>
                </a:solidFill>
                <a:latin typeface="Times New Roman" panose="02020603050405020304" pitchFamily="18" charset="0"/>
                <a:cs typeface="Times New Roman" panose="02020603050405020304" pitchFamily="18" charset="0"/>
              </a:rPr>
              <a:t>④</a:t>
            </a:r>
            <a:r>
              <a:rPr lang="en-US" altLang="zh-CN" sz="2800" b="1">
                <a:solidFill>
                  <a:srgbClr val="000099"/>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最大输出电流 </a:t>
            </a:r>
            <a:r>
              <a:rPr lang="en-US" altLang="zh-CN" sz="2800" b="1" i="1">
                <a:solidFill>
                  <a:srgbClr val="000099"/>
                </a:solidFill>
                <a:latin typeface="Times New Roman" panose="02020603050405020304" pitchFamily="18" charset="0"/>
                <a:cs typeface="Times New Roman" panose="02020603050405020304" pitchFamily="18" charset="0"/>
              </a:rPr>
              <a:t>I</a:t>
            </a:r>
            <a:r>
              <a:rPr lang="en-US" altLang="zh-CN" b="1" baseline="-25000">
                <a:solidFill>
                  <a:srgbClr val="000099"/>
                </a:solidFill>
                <a:latin typeface="Times New Roman" panose="02020603050405020304" pitchFamily="18" charset="0"/>
                <a:cs typeface="Times New Roman" panose="02020603050405020304" pitchFamily="18" charset="0"/>
              </a:rPr>
              <a:t>OM</a:t>
            </a:r>
            <a:r>
              <a:rPr lang="en-US" altLang="zh-CN" sz="2800" b="1" baseline="-25000">
                <a:solidFill>
                  <a:srgbClr val="000099"/>
                </a:solidFill>
                <a:latin typeface="Times New Roman" panose="02020603050405020304" pitchFamily="18" charset="0"/>
                <a:cs typeface="Times New Roman" panose="02020603050405020304" pitchFamily="18" charset="0"/>
              </a:rPr>
              <a:t> </a:t>
            </a:r>
          </a:p>
        </p:txBody>
      </p:sp>
      <p:sp>
        <p:nvSpPr>
          <p:cNvPr id="128007" name="Rectangle 7"/>
          <p:cNvSpPr>
            <a:spLocks noChangeArrowheads="1"/>
          </p:cNvSpPr>
          <p:nvPr/>
        </p:nvSpPr>
        <p:spPr bwMode="auto">
          <a:xfrm>
            <a:off x="381000" y="1905000"/>
            <a:ext cx="7315200" cy="519113"/>
          </a:xfrm>
          <a:prstGeom prst="rect">
            <a:avLst/>
          </a:prstGeom>
          <a:noFill/>
          <a:ln w="9525">
            <a:noFill/>
            <a:miter lim="800000"/>
            <a:headEnd/>
            <a:tailEnd/>
          </a:ln>
          <a:effectLst/>
        </p:spPr>
        <p:txBody>
          <a:bodyPr>
            <a:spAutoFit/>
          </a:bodyPr>
          <a:lstStyle/>
          <a:p>
            <a:pPr eaLnBrk="1" hangingPunct="1">
              <a:defRPr/>
            </a:pPr>
            <a:r>
              <a:rPr lang="en-US" altLang="zh-CN" sz="2800" b="1">
                <a:solidFill>
                  <a:srgbClr val="000099"/>
                </a:solidFill>
                <a:latin typeface="Times New Roman" panose="02020603050405020304" pitchFamily="18" charset="0"/>
                <a:cs typeface="Times New Roman" panose="02020603050405020304" pitchFamily="18" charset="0"/>
              </a:rPr>
              <a:t>⑤</a:t>
            </a:r>
            <a:r>
              <a:rPr lang="en-US" altLang="zh-CN" sz="2800" b="1">
                <a:solidFill>
                  <a:srgbClr val="000099"/>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最小输入、输出电压差 </a:t>
            </a:r>
            <a:r>
              <a:rPr lang="en-US" altLang="zh-CN" sz="2800" b="1">
                <a:solidFill>
                  <a:srgbClr val="000099"/>
                </a:solidFill>
                <a:latin typeface="Times New Roman" panose="02020603050405020304" pitchFamily="18" charset="0"/>
                <a:cs typeface="Times New Roman" panose="02020603050405020304" pitchFamily="18" charset="0"/>
              </a:rPr>
              <a:t>(</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baseline="-25000">
                <a:solidFill>
                  <a:srgbClr val="000099"/>
                </a:solidFill>
                <a:latin typeface="Times New Roman" panose="02020603050405020304" pitchFamily="18" charset="0"/>
                <a:cs typeface="Times New Roman" panose="02020603050405020304" pitchFamily="18" charset="0"/>
              </a:rPr>
              <a:t>i </a:t>
            </a:r>
            <a:r>
              <a:rPr lang="en-US" altLang="zh-CN" sz="2800" b="1">
                <a:solidFill>
                  <a:srgbClr val="000099"/>
                </a:solidFill>
                <a:latin typeface="Times New Roman" panose="02020603050405020304" pitchFamily="18" charset="0"/>
                <a:cs typeface="Times New Roman" panose="02020603050405020304" pitchFamily="18" charset="0"/>
              </a:rPr>
              <a:t>-</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b="1" baseline="-25000">
                <a:solidFill>
                  <a:srgbClr val="000099"/>
                </a:solidFill>
                <a:latin typeface="Times New Roman" panose="02020603050405020304" pitchFamily="18" charset="0"/>
                <a:cs typeface="Times New Roman" panose="02020603050405020304" pitchFamily="18" charset="0"/>
              </a:rPr>
              <a:t>O</a:t>
            </a:r>
            <a:r>
              <a:rPr lang="en-US" altLang="zh-CN" sz="2800" b="1" baseline="-25000">
                <a:solidFill>
                  <a:srgbClr val="000099"/>
                </a:solidFill>
                <a:latin typeface="Times New Roman" panose="02020603050405020304" pitchFamily="18" charset="0"/>
                <a:cs typeface="Times New Roman" panose="02020603050405020304" pitchFamily="18" charset="0"/>
              </a:rPr>
              <a:t> </a:t>
            </a:r>
            <a:r>
              <a:rPr lang="en-US" altLang="zh-CN" sz="2800" b="1">
                <a:solidFill>
                  <a:srgbClr val="000099"/>
                </a:solidFill>
                <a:latin typeface="Times New Roman" panose="02020603050405020304" pitchFamily="18" charset="0"/>
                <a:cs typeface="Times New Roman" panose="02020603050405020304" pitchFamily="18" charset="0"/>
              </a:rPr>
              <a:t>) </a:t>
            </a:r>
            <a:r>
              <a:rPr lang="en-US" altLang="zh-CN" sz="2800" b="1" baseline="-25000">
                <a:solidFill>
                  <a:srgbClr val="000099"/>
                </a:solidFill>
                <a:latin typeface="Times New Roman" panose="02020603050405020304" pitchFamily="18" charset="0"/>
                <a:cs typeface="Times New Roman" panose="02020603050405020304" pitchFamily="18" charset="0"/>
              </a:rPr>
              <a:t>min</a:t>
            </a:r>
            <a:r>
              <a:rPr lang="en-US" altLang="zh-CN" sz="2800" b="1">
                <a:solidFill>
                  <a:srgbClr val="000099"/>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10539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02"/>
                                        </p:tgtEl>
                                        <p:attrNameLst>
                                          <p:attrName>style.visibility</p:attrName>
                                        </p:attrNameLst>
                                      </p:cBhvr>
                                      <p:to>
                                        <p:strVal val="visible"/>
                                      </p:to>
                                    </p:set>
                                    <p:animEffect transition="in" filter="wipe(left)">
                                      <p:cBhvr>
                                        <p:cTn id="7" dur="500"/>
                                        <p:tgtEl>
                                          <p:spTgt spid="128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8006"/>
                                        </p:tgtEl>
                                        <p:attrNameLst>
                                          <p:attrName>style.visibility</p:attrName>
                                        </p:attrNameLst>
                                      </p:cBhvr>
                                      <p:to>
                                        <p:strVal val="visible"/>
                                      </p:to>
                                    </p:set>
                                    <p:animEffect transition="in" filter="wipe(left)">
                                      <p:cBhvr>
                                        <p:cTn id="12" dur="500"/>
                                        <p:tgtEl>
                                          <p:spTgt spid="1280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8007"/>
                                        </p:tgtEl>
                                        <p:attrNameLst>
                                          <p:attrName>style.visibility</p:attrName>
                                        </p:attrNameLst>
                                      </p:cBhvr>
                                      <p:to>
                                        <p:strVal val="visible"/>
                                      </p:to>
                                    </p:set>
                                    <p:animEffect transition="in" filter="wipe(left)">
                                      <p:cBhvr>
                                        <p:cTn id="17" dur="500"/>
                                        <p:tgtEl>
                                          <p:spTgt spid="1280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8003"/>
                                        </p:tgtEl>
                                        <p:attrNameLst>
                                          <p:attrName>style.visibility</p:attrName>
                                        </p:attrNameLst>
                                      </p:cBhvr>
                                      <p:to>
                                        <p:strVal val="visible"/>
                                      </p:to>
                                    </p:set>
                                    <p:animEffect transition="in" filter="wipe(left)">
                                      <p:cBhvr>
                                        <p:cTn id="22" dur="500"/>
                                        <p:tgtEl>
                                          <p:spTgt spid="1280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8004"/>
                                        </p:tgtEl>
                                        <p:attrNameLst>
                                          <p:attrName>style.visibility</p:attrName>
                                        </p:attrNameLst>
                                      </p:cBhvr>
                                      <p:to>
                                        <p:strVal val="visible"/>
                                      </p:to>
                                    </p:set>
                                    <p:animEffect transition="in" filter="wipe(left)">
                                      <p:cBhvr>
                                        <p:cTn id="27" dur="500"/>
                                        <p:tgtEl>
                                          <p:spTgt spid="128004"/>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28005"/>
                                        </p:tgtEl>
                                        <p:attrNameLst>
                                          <p:attrName>style.visibility</p:attrName>
                                        </p:attrNameLst>
                                      </p:cBhvr>
                                      <p:to>
                                        <p:strVal val="visible"/>
                                      </p:to>
                                    </p:set>
                                    <p:animEffect transition="in" filter="wipe(left)">
                                      <p:cBhvr>
                                        <p:cTn id="31" dur="500"/>
                                        <p:tgtEl>
                                          <p:spTgt spid="128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p:bldP spid="128003" grpId="0"/>
      <p:bldP spid="128004" grpId="0"/>
      <p:bldP spid="128006" grpId="0"/>
      <p:bldP spid="12800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12750" y="2046681"/>
            <a:ext cx="5616575" cy="519113"/>
          </a:xfrm>
          <a:prstGeom prst="rect">
            <a:avLst/>
          </a:prstGeom>
          <a:noFill/>
          <a:ln w="9525">
            <a:noFill/>
            <a:miter lim="800000"/>
            <a:headEnd/>
            <a:tailEnd/>
          </a:ln>
          <a:effectLst/>
        </p:spPr>
        <p:txBody>
          <a:bodyPr>
            <a:spAutoFit/>
          </a:bodyPr>
          <a:lstStyle/>
          <a:p>
            <a:pPr algn="ctr" eaLnBrk="1" hangingPunct="1">
              <a:defRPr/>
            </a:pPr>
            <a:r>
              <a:rPr lang="zh-CN" altLang="en-US" sz="2800" b="1">
                <a:solidFill>
                  <a:srgbClr val="000099"/>
                </a:solidFill>
                <a:latin typeface="Times New Roman" panose="02020603050405020304" pitchFamily="18" charset="0"/>
                <a:cs typeface="Times New Roman" panose="02020603050405020304" pitchFamily="18" charset="0"/>
              </a:rPr>
              <a:t>输出电压： </a:t>
            </a:r>
            <a:r>
              <a:rPr lang="en-US" altLang="zh-CN" sz="2800" b="1">
                <a:latin typeface="Times New Roman" panose="02020603050405020304" pitchFamily="18" charset="0"/>
                <a:cs typeface="Times New Roman" panose="02020603050405020304" pitchFamily="18" charset="0"/>
              </a:rPr>
              <a:t>1. 25 ~ 37 V </a:t>
            </a:r>
            <a:r>
              <a:rPr lang="zh-CN" altLang="en-US" sz="2800" b="1">
                <a:latin typeface="Times New Roman" panose="02020603050405020304" pitchFamily="18" charset="0"/>
                <a:cs typeface="Times New Roman" panose="02020603050405020304" pitchFamily="18" charset="0"/>
              </a:rPr>
              <a:t>连续可调</a:t>
            </a:r>
          </a:p>
        </p:txBody>
      </p:sp>
      <p:sp>
        <p:nvSpPr>
          <p:cNvPr id="129027" name="Rectangle 3"/>
          <p:cNvSpPr>
            <a:spLocks noChangeArrowheads="1"/>
          </p:cNvSpPr>
          <p:nvPr/>
        </p:nvSpPr>
        <p:spPr bwMode="auto">
          <a:xfrm>
            <a:off x="544513" y="2549919"/>
            <a:ext cx="8396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99"/>
                </a:solidFill>
                <a:cs typeface="Times New Roman" panose="02020603050405020304" pitchFamily="18" charset="0"/>
              </a:rPr>
              <a:t>输出电流：</a:t>
            </a:r>
            <a:r>
              <a:rPr lang="zh-CN" altLang="en-US" sz="2800" b="1">
                <a:cs typeface="Times New Roman" panose="02020603050405020304" pitchFamily="18" charset="0"/>
              </a:rPr>
              <a:t> </a:t>
            </a:r>
            <a:r>
              <a:rPr lang="en-US" altLang="zh-CN" sz="2800" b="1">
                <a:cs typeface="Times New Roman" panose="02020603050405020304" pitchFamily="18" charset="0"/>
              </a:rPr>
              <a:t>L</a:t>
            </a:r>
            <a:r>
              <a:rPr lang="zh-CN" altLang="en-US" sz="2800" b="1">
                <a:cs typeface="Times New Roman" panose="02020603050405020304" pitchFamily="18" charset="0"/>
              </a:rPr>
              <a:t>型</a:t>
            </a:r>
            <a:r>
              <a:rPr lang="en-US" altLang="zh-CN" sz="2800" b="1">
                <a:cs typeface="Times New Roman" panose="02020603050405020304" pitchFamily="18" charset="0"/>
              </a:rPr>
              <a:t>(0.1A)</a:t>
            </a:r>
            <a:r>
              <a:rPr lang="zh-CN" altLang="en-US" sz="2800" b="1">
                <a:cs typeface="Times New Roman" panose="02020603050405020304" pitchFamily="18" charset="0"/>
              </a:rPr>
              <a:t>、</a:t>
            </a:r>
            <a:r>
              <a:rPr lang="en-US" altLang="zh-CN" sz="2800" b="1">
                <a:cs typeface="Times New Roman" panose="02020603050405020304" pitchFamily="18" charset="0"/>
              </a:rPr>
              <a:t>M</a:t>
            </a:r>
            <a:r>
              <a:rPr lang="zh-CN" altLang="en-US" sz="2800" b="1">
                <a:cs typeface="Times New Roman" panose="02020603050405020304" pitchFamily="18" charset="0"/>
              </a:rPr>
              <a:t>型</a:t>
            </a:r>
            <a:r>
              <a:rPr lang="en-US" altLang="zh-CN" sz="2800" b="1">
                <a:cs typeface="Times New Roman" panose="02020603050405020304" pitchFamily="18" charset="0"/>
              </a:rPr>
              <a:t>(0.5A)</a:t>
            </a:r>
            <a:r>
              <a:rPr lang="zh-CN" altLang="en-US" sz="2800" b="1">
                <a:cs typeface="Times New Roman" panose="02020603050405020304" pitchFamily="18" charset="0"/>
              </a:rPr>
              <a:t>，未标字母</a:t>
            </a:r>
            <a:r>
              <a:rPr lang="en-US" altLang="zh-CN" sz="2800" b="1">
                <a:cs typeface="Times New Roman" panose="02020603050405020304" pitchFamily="18" charset="0"/>
              </a:rPr>
              <a:t>(1.5A) </a:t>
            </a:r>
          </a:p>
        </p:txBody>
      </p:sp>
      <p:sp>
        <p:nvSpPr>
          <p:cNvPr id="129102" name="Rectangle 78"/>
          <p:cNvSpPr>
            <a:spLocks noChangeArrowheads="1"/>
          </p:cNvSpPr>
          <p:nvPr/>
        </p:nvSpPr>
        <p:spPr bwMode="auto">
          <a:xfrm>
            <a:off x="546100" y="3062681"/>
            <a:ext cx="3657600" cy="533400"/>
          </a:xfrm>
          <a:prstGeom prst="rect">
            <a:avLst/>
          </a:prstGeom>
          <a:noFill/>
          <a:ln w="9525">
            <a:noFill/>
            <a:miter lim="800000"/>
            <a:headEnd/>
            <a:tailEnd/>
          </a:ln>
        </p:spPr>
        <p:txBody>
          <a:bodyPr/>
          <a:lstStyle/>
          <a:p>
            <a:pPr marL="342900" indent="-342900" eaLnBrk="1" hangingPunct="1">
              <a:spcBef>
                <a:spcPct val="20000"/>
              </a:spcBef>
              <a:defRPr/>
            </a:pPr>
            <a:r>
              <a:rPr lang="zh-CN" altLang="en-US" sz="2800" b="1">
                <a:solidFill>
                  <a:srgbClr val="000099"/>
                </a:solidFill>
                <a:latin typeface="Times New Roman" panose="02020603050405020304" pitchFamily="18" charset="0"/>
                <a:cs typeface="Times New Roman" panose="02020603050405020304" pitchFamily="18" charset="0"/>
              </a:rPr>
              <a:t>外形及引脚功能</a:t>
            </a:r>
          </a:p>
        </p:txBody>
      </p:sp>
      <p:sp>
        <p:nvSpPr>
          <p:cNvPr id="129104" name="Text Box 80"/>
          <p:cNvSpPr txBox="1">
            <a:spLocks noChangeArrowheads="1"/>
          </p:cNvSpPr>
          <p:nvPr/>
        </p:nvSpPr>
        <p:spPr bwMode="auto">
          <a:xfrm>
            <a:off x="527050" y="544906"/>
            <a:ext cx="5340350" cy="519113"/>
          </a:xfrm>
          <a:prstGeom prst="rect">
            <a:avLst/>
          </a:prstGeom>
          <a:noFill/>
          <a:ln w="9525">
            <a:noFill/>
            <a:miter lim="800000"/>
            <a:headEnd/>
            <a:tailEnd/>
          </a:ln>
          <a:effectLst/>
        </p:spPr>
        <p:txBody>
          <a:bodyPr>
            <a:spAutoFit/>
          </a:bodyPr>
          <a:lstStyle/>
          <a:p>
            <a:pPr eaLnBrk="1" hangingPunct="1">
              <a:defRPr/>
            </a:pPr>
            <a:r>
              <a:rPr lang="en-US" altLang="zh-CN" sz="2800" b="1">
                <a:solidFill>
                  <a:srgbClr val="CC0000"/>
                </a:solidFill>
                <a:latin typeface="Times New Roman" panose="02020603050405020304" pitchFamily="18" charset="0"/>
                <a:cs typeface="Times New Roman" panose="02020603050405020304" pitchFamily="18" charset="0"/>
              </a:rPr>
              <a:t>2. </a:t>
            </a:r>
            <a:r>
              <a:rPr lang="zh-CN" altLang="en-US" sz="2800" b="1">
                <a:solidFill>
                  <a:srgbClr val="CC0000"/>
                </a:solidFill>
                <a:latin typeface="Times New Roman" panose="02020603050405020304" pitchFamily="18" charset="0"/>
                <a:cs typeface="Times New Roman" panose="02020603050405020304" pitchFamily="18" charset="0"/>
              </a:rPr>
              <a:t>可调式三端集成稳压器</a:t>
            </a:r>
          </a:p>
        </p:txBody>
      </p:sp>
      <p:grpSp>
        <p:nvGrpSpPr>
          <p:cNvPr id="2" name="Group 87"/>
          <p:cNvGrpSpPr>
            <a:grpSpLocks/>
          </p:cNvGrpSpPr>
          <p:nvPr/>
        </p:nvGrpSpPr>
        <p:grpSpPr bwMode="auto">
          <a:xfrm>
            <a:off x="900113" y="1081481"/>
            <a:ext cx="5999162" cy="1027113"/>
            <a:chOff x="1918" y="606"/>
            <a:chExt cx="3779" cy="647"/>
          </a:xfrm>
        </p:grpSpPr>
        <p:sp>
          <p:nvSpPr>
            <p:cNvPr id="61448" name="Text Box 81"/>
            <p:cNvSpPr txBox="1">
              <a:spLocks noChangeArrowheads="1"/>
            </p:cNvSpPr>
            <p:nvPr/>
          </p:nvSpPr>
          <p:spPr bwMode="auto">
            <a:xfrm>
              <a:off x="1998" y="606"/>
              <a:ext cx="34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cs typeface="Times New Roman" panose="02020603050405020304" pitchFamily="18" charset="0"/>
                </a:rPr>
                <a:t>W117/217/317</a:t>
              </a:r>
              <a:r>
                <a:rPr lang="zh-CN" altLang="en-US" sz="2800" b="1">
                  <a:cs typeface="Times New Roman" panose="02020603050405020304" pitchFamily="18" charset="0"/>
                </a:rPr>
                <a:t>系列 </a:t>
              </a:r>
              <a:r>
                <a:rPr lang="en-US" altLang="zh-CN" sz="2800" b="1">
                  <a:cs typeface="Times New Roman" panose="02020603050405020304" pitchFamily="18" charset="0"/>
                </a:rPr>
                <a:t>(</a:t>
              </a:r>
              <a:r>
                <a:rPr lang="zh-CN" altLang="en-US" sz="2800" b="1">
                  <a:cs typeface="Times New Roman" panose="02020603050405020304" pitchFamily="18" charset="0"/>
                </a:rPr>
                <a:t>输出正电压</a:t>
              </a:r>
              <a:r>
                <a:rPr lang="en-US" altLang="zh-CN" sz="2800" b="1">
                  <a:cs typeface="Times New Roman" panose="02020603050405020304" pitchFamily="18" charset="0"/>
                </a:rPr>
                <a:t>)</a:t>
              </a:r>
            </a:p>
          </p:txBody>
        </p:sp>
        <p:sp>
          <p:nvSpPr>
            <p:cNvPr id="61449" name="Rectangle 82"/>
            <p:cNvSpPr>
              <a:spLocks noChangeArrowheads="1"/>
            </p:cNvSpPr>
            <p:nvPr/>
          </p:nvSpPr>
          <p:spPr bwMode="auto">
            <a:xfrm>
              <a:off x="2000" y="926"/>
              <a:ext cx="36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cs typeface="Times New Roman" panose="02020603050405020304" pitchFamily="18" charset="0"/>
                </a:rPr>
                <a:t>W137/W237/W337</a:t>
              </a:r>
              <a:r>
                <a:rPr lang="zh-CN" altLang="en-US" sz="2800" b="1">
                  <a:cs typeface="Times New Roman" panose="02020603050405020304" pitchFamily="18" charset="0"/>
                </a:rPr>
                <a:t>系列</a:t>
              </a:r>
              <a:r>
                <a:rPr lang="en-US" altLang="zh-CN" sz="2800" b="1">
                  <a:cs typeface="Times New Roman" panose="02020603050405020304" pitchFamily="18" charset="0"/>
                </a:rPr>
                <a:t>(</a:t>
              </a:r>
              <a:r>
                <a:rPr lang="zh-CN" altLang="en-US" sz="2800" b="1">
                  <a:cs typeface="Times New Roman" panose="02020603050405020304" pitchFamily="18" charset="0"/>
                </a:rPr>
                <a:t>输出负电压</a:t>
              </a:r>
              <a:r>
                <a:rPr lang="en-US" altLang="zh-CN" sz="2800" b="1">
                  <a:cs typeface="Times New Roman" panose="02020603050405020304" pitchFamily="18" charset="0"/>
                </a:rPr>
                <a:t>)</a:t>
              </a:r>
            </a:p>
          </p:txBody>
        </p:sp>
        <p:sp>
          <p:nvSpPr>
            <p:cNvPr id="61450" name="AutoShape 83"/>
            <p:cNvSpPr>
              <a:spLocks/>
            </p:cNvSpPr>
            <p:nvPr/>
          </p:nvSpPr>
          <p:spPr bwMode="auto">
            <a:xfrm>
              <a:off x="1918" y="717"/>
              <a:ext cx="76" cy="436"/>
            </a:xfrm>
            <a:prstGeom prst="leftBrace">
              <a:avLst>
                <a:gd name="adj1" fmla="val 4780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pic>
        <p:nvPicPr>
          <p:cNvPr id="129112" name="Picture 88" descr="图片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3692919"/>
            <a:ext cx="84582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512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Effect transition="in" filter="wipe(left)">
                                      <p:cBhvr>
                                        <p:cTn id="12" dur="1000"/>
                                        <p:tgtEl>
                                          <p:spTgt spid="1290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9027"/>
                                        </p:tgtEl>
                                        <p:attrNameLst>
                                          <p:attrName>style.visibility</p:attrName>
                                        </p:attrNameLst>
                                      </p:cBhvr>
                                      <p:to>
                                        <p:strVal val="visible"/>
                                      </p:to>
                                    </p:set>
                                    <p:animEffect transition="in" filter="wipe(left)">
                                      <p:cBhvr>
                                        <p:cTn id="17" dur="1000"/>
                                        <p:tgtEl>
                                          <p:spTgt spid="1290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9102"/>
                                        </p:tgtEl>
                                        <p:attrNameLst>
                                          <p:attrName>style.visibility</p:attrName>
                                        </p:attrNameLst>
                                      </p:cBhvr>
                                      <p:to>
                                        <p:strVal val="visible"/>
                                      </p:to>
                                    </p:set>
                                    <p:animEffect transition="in" filter="wipe(left)">
                                      <p:cBhvr>
                                        <p:cTn id="22" dur="1000"/>
                                        <p:tgtEl>
                                          <p:spTgt spid="1291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9112"/>
                                        </p:tgtEl>
                                        <p:attrNameLst>
                                          <p:attrName>style.visibility</p:attrName>
                                        </p:attrNameLst>
                                      </p:cBhvr>
                                      <p:to>
                                        <p:strVal val="visible"/>
                                      </p:to>
                                    </p:set>
                                    <p:animEffect transition="in" filter="wipe(left)">
                                      <p:cBhvr>
                                        <p:cTn id="27" dur="1000"/>
                                        <p:tgtEl>
                                          <p:spTgt spid="129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p:bldP spid="129027" grpId="0"/>
      <p:bldP spid="12910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41" name="Picture 201" descr="图片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951038"/>
            <a:ext cx="5284788"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5"/>
          <p:cNvSpPr txBox="1">
            <a:spLocks noChangeArrowheads="1"/>
          </p:cNvSpPr>
          <p:nvPr/>
        </p:nvSpPr>
        <p:spPr bwMode="auto">
          <a:xfrm>
            <a:off x="519113" y="460375"/>
            <a:ext cx="5637212" cy="519113"/>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3. </a:t>
            </a:r>
            <a:r>
              <a:rPr lang="zh-CN" altLang="en-US" sz="2800" b="1">
                <a:solidFill>
                  <a:srgbClr val="CC0000"/>
                </a:solidFill>
                <a:latin typeface="Times New Roman" panose="02020603050405020304" pitchFamily="18" charset="0"/>
                <a:cs typeface="Times New Roman" panose="02020603050405020304" pitchFamily="18" charset="0"/>
              </a:rPr>
              <a:t>三端输出集成稳压器的应用</a:t>
            </a:r>
          </a:p>
        </p:txBody>
      </p:sp>
      <p:sp>
        <p:nvSpPr>
          <p:cNvPr id="87199" name="Rectangle 159"/>
          <p:cNvSpPr>
            <a:spLocks noChangeArrowheads="1"/>
          </p:cNvSpPr>
          <p:nvPr/>
        </p:nvSpPr>
        <p:spPr bwMode="auto">
          <a:xfrm>
            <a:off x="1022350" y="1436688"/>
            <a:ext cx="6256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cs typeface="Times New Roman" panose="02020603050405020304" pitchFamily="18" charset="0"/>
              </a:rPr>
              <a:t>输出为固定正电压时的接法如图所示。</a:t>
            </a:r>
          </a:p>
        </p:txBody>
      </p:sp>
      <p:sp>
        <p:nvSpPr>
          <p:cNvPr id="87200" name="Text Box 160"/>
          <p:cNvSpPr txBox="1">
            <a:spLocks noChangeArrowheads="1"/>
          </p:cNvSpPr>
          <p:nvPr/>
        </p:nvSpPr>
        <p:spPr bwMode="auto">
          <a:xfrm>
            <a:off x="323850" y="928688"/>
            <a:ext cx="5400675" cy="519112"/>
          </a:xfrm>
          <a:prstGeom prst="rect">
            <a:avLst/>
          </a:prstGeom>
          <a:noFill/>
          <a:ln w="28575">
            <a:noFill/>
            <a:miter lim="800000"/>
            <a:headEnd/>
            <a:tailEnd/>
          </a:ln>
          <a:effectLst/>
        </p:spPr>
        <p:txBody>
          <a:bodyPr>
            <a:spAutoFit/>
          </a:bodyPr>
          <a:lstStyle/>
          <a:p>
            <a:pPr eaLnBrk="1" hangingPunct="1">
              <a:defRPr/>
            </a:pPr>
            <a:r>
              <a:rPr lang="en-US" altLang="zh-CN" sz="2800" b="1">
                <a:solidFill>
                  <a:srgbClr val="339933"/>
                </a:solidFill>
                <a:latin typeface="Times New Roman" panose="02020603050405020304" pitchFamily="18" charset="0"/>
                <a:cs typeface="Times New Roman" panose="02020603050405020304" pitchFamily="18" charset="0"/>
              </a:rPr>
              <a:t> (1) </a:t>
            </a:r>
            <a:r>
              <a:rPr lang="zh-CN" altLang="en-US" sz="2800" b="1">
                <a:solidFill>
                  <a:srgbClr val="339933"/>
                </a:solidFill>
                <a:latin typeface="Times New Roman" panose="02020603050405020304" pitchFamily="18" charset="0"/>
                <a:cs typeface="Times New Roman" panose="02020603050405020304" pitchFamily="18" charset="0"/>
              </a:rPr>
              <a:t>输出为固定电压的电路</a:t>
            </a:r>
          </a:p>
        </p:txBody>
      </p:sp>
      <p:grpSp>
        <p:nvGrpSpPr>
          <p:cNvPr id="2" name="Group 161"/>
          <p:cNvGrpSpPr>
            <a:grpSpLocks/>
          </p:cNvGrpSpPr>
          <p:nvPr/>
        </p:nvGrpSpPr>
        <p:grpSpPr bwMode="auto">
          <a:xfrm>
            <a:off x="6765925" y="1916113"/>
            <a:ext cx="1982788" cy="2520950"/>
            <a:chOff x="4171" y="1207"/>
            <a:chExt cx="1368" cy="1588"/>
          </a:xfrm>
        </p:grpSpPr>
        <p:sp>
          <p:nvSpPr>
            <p:cNvPr id="62473" name="AutoShape 162"/>
            <p:cNvSpPr>
              <a:spLocks noChangeArrowheads="1"/>
            </p:cNvSpPr>
            <p:nvPr/>
          </p:nvSpPr>
          <p:spPr bwMode="gray">
            <a:xfrm>
              <a:off x="4171" y="1207"/>
              <a:ext cx="1317" cy="1588"/>
            </a:xfrm>
            <a:prstGeom prst="bevel">
              <a:avLst>
                <a:gd name="adj" fmla="val 1495"/>
              </a:avLst>
            </a:prstGeom>
            <a:gradFill rotWithShape="1">
              <a:gsLst>
                <a:gs pos="0">
                  <a:srgbClr val="C5F381"/>
                </a:gs>
                <a:gs pos="100000">
                  <a:srgbClr val="E6FAC8"/>
                </a:gs>
              </a:gsLst>
              <a:lin ang="5400000" scaled="1"/>
            </a:gradFill>
            <a:ln w="19050" algn="ctr">
              <a:solidFill>
                <a:schemeClr val="bg1"/>
              </a:solidFill>
              <a:miter lim="800000"/>
              <a:headEnd/>
              <a:tailEnd/>
            </a:ln>
            <a:effectLst>
              <a:outerShdw dist="74053" dir="3542175" algn="ctr" rotWithShape="0">
                <a:srgbClr val="1C1C1C">
                  <a:alpha val="50000"/>
                </a:srgbClr>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a:solidFill>
                  <a:schemeClr val="accent2"/>
                </a:solidFill>
                <a:cs typeface="Times New Roman" panose="02020603050405020304" pitchFamily="18" charset="0"/>
              </a:endParaRPr>
            </a:p>
          </p:txBody>
        </p:sp>
        <p:sp>
          <p:nvSpPr>
            <p:cNvPr id="87203" name="Rectangle 163"/>
            <p:cNvSpPr>
              <a:spLocks noChangeArrowheads="1"/>
            </p:cNvSpPr>
            <p:nvPr/>
          </p:nvSpPr>
          <p:spPr bwMode="auto">
            <a:xfrm>
              <a:off x="4195" y="1272"/>
              <a:ext cx="1344" cy="1454"/>
            </a:xfrm>
            <a:prstGeom prst="rect">
              <a:avLst/>
            </a:prstGeom>
            <a:noFill/>
            <a:ln w="38100">
              <a:noFill/>
              <a:miter lim="800000"/>
              <a:headEnd/>
              <a:tailEnd/>
            </a:ln>
            <a:effectLst>
              <a:outerShdw dist="17961" dir="8100000" algn="ctr" rotWithShape="0">
                <a:srgbClr val="808080"/>
              </a:outerShdw>
            </a:effectLst>
          </p:spPr>
          <p:txBody>
            <a:bodyPr anchor="ctr">
              <a:spAutoFit/>
            </a:bodyPr>
            <a:lstStyle/>
            <a:p>
              <a:pPr eaLnBrk="1" hangingPunct="1">
                <a:lnSpc>
                  <a:spcPct val="120000"/>
                </a:lnSpc>
                <a:defRPr/>
              </a:pPr>
              <a:r>
                <a:rPr lang="en-US" altLang="zh-CN" sz="2400" b="1" dirty="0">
                  <a:solidFill>
                    <a:srgbClr val="008600"/>
                  </a:solidFill>
                  <a:latin typeface="Times New Roman" panose="02020603050405020304" pitchFamily="18" charset="0"/>
                  <a:cs typeface="Times New Roman" panose="02020603050405020304" pitchFamily="18" charset="0"/>
                </a:rPr>
                <a:t>    </a:t>
              </a:r>
              <a:r>
                <a:rPr lang="zh-CN" altLang="en-US" sz="2400" b="1" dirty="0">
                  <a:solidFill>
                    <a:schemeClr val="accent2"/>
                  </a:solidFill>
                  <a:latin typeface="Times New Roman" panose="02020603050405020304" pitchFamily="18" charset="0"/>
                  <a:cs typeface="Times New Roman" panose="02020603050405020304" pitchFamily="18" charset="0"/>
                </a:rPr>
                <a:t>输入与输出之间的电压不得低于</a:t>
              </a:r>
              <a:r>
                <a:rPr lang="en-US" altLang="zh-CN" sz="2400" b="1" dirty="0">
                  <a:solidFill>
                    <a:schemeClr val="accent2"/>
                  </a:solidFill>
                  <a:latin typeface="Times New Roman" panose="02020603050405020304" pitchFamily="18" charset="0"/>
                  <a:cs typeface="Times New Roman" panose="02020603050405020304" pitchFamily="18" charset="0"/>
                </a:rPr>
                <a:t>2V</a:t>
              </a:r>
              <a:r>
                <a:rPr lang="zh-CN" altLang="en-US" sz="2400" b="1" dirty="0">
                  <a:solidFill>
                    <a:schemeClr val="accent2"/>
                  </a:solidFill>
                  <a:latin typeface="Times New Roman" panose="02020603050405020304" pitchFamily="18" charset="0"/>
                  <a:cs typeface="Times New Roman" panose="02020603050405020304" pitchFamily="18" charset="0"/>
                </a:rPr>
                <a:t>，一般在</a:t>
              </a:r>
              <a:r>
                <a:rPr lang="en-US" altLang="zh-CN" sz="2400" b="1" dirty="0">
                  <a:solidFill>
                    <a:schemeClr val="accent2"/>
                  </a:solidFill>
                  <a:latin typeface="Times New Roman" panose="02020603050405020304" pitchFamily="18" charset="0"/>
                  <a:cs typeface="Times New Roman" panose="02020603050405020304" pitchFamily="18" charset="0"/>
                </a:rPr>
                <a:t>5V</a:t>
              </a:r>
              <a:r>
                <a:rPr lang="zh-CN" altLang="en-US" sz="2400" b="1" dirty="0">
                  <a:solidFill>
                    <a:schemeClr val="accent2"/>
                  </a:solidFill>
                  <a:latin typeface="Times New Roman" panose="02020603050405020304" pitchFamily="18" charset="0"/>
                  <a:cs typeface="Times New Roman" panose="02020603050405020304" pitchFamily="18" charset="0"/>
                </a:rPr>
                <a:t>左右。</a:t>
              </a:r>
            </a:p>
          </p:txBody>
        </p:sp>
      </p:grpSp>
      <p:sp>
        <p:nvSpPr>
          <p:cNvPr id="87239" name="AutoShape 199" descr="小棋盘"/>
          <p:cNvSpPr>
            <a:spLocks noChangeArrowheads="1"/>
          </p:cNvSpPr>
          <p:nvPr/>
        </p:nvSpPr>
        <p:spPr bwMode="auto">
          <a:xfrm>
            <a:off x="4687888" y="4713288"/>
            <a:ext cx="3505200" cy="1524000"/>
          </a:xfrm>
          <a:prstGeom prst="wedgeRoundRectCallout">
            <a:avLst>
              <a:gd name="adj1" fmla="val -43116"/>
              <a:gd name="adj2" fmla="val -119167"/>
              <a:gd name="adj3" fmla="val 16667"/>
            </a:avLst>
          </a:prstGeom>
          <a:pattFill prst="smCheck">
            <a:fgClr>
              <a:srgbClr val="FFFF00"/>
            </a:fgClr>
            <a:bgClr>
              <a:schemeClr val="bg1"/>
            </a:bgClr>
          </a:pattFill>
          <a:ln w="28575">
            <a:solidFill>
              <a:srgbClr val="006600"/>
            </a:solidFill>
            <a:miter lim="800000"/>
            <a:headEnd/>
            <a:tailEnd/>
          </a:ln>
          <a:effectLst/>
        </p:spPr>
        <p:txBody>
          <a:bodyPr wrap="none" anchor="ctr"/>
          <a:lstStyle/>
          <a:p>
            <a:pPr eaLnBrk="1" hangingPunct="1">
              <a:lnSpc>
                <a:spcPct val="90000"/>
              </a:lnSpc>
              <a:defRPr/>
            </a:pPr>
            <a:r>
              <a:rPr lang="zh-CN" altLang="en-US" sz="2400" b="1">
                <a:latin typeface="Times New Roman" panose="02020603050405020304" pitchFamily="18" charset="0"/>
                <a:cs typeface="Times New Roman" panose="02020603050405020304" pitchFamily="18" charset="0"/>
              </a:rPr>
              <a:t>为了瞬时增减负载电流</a:t>
            </a:r>
          </a:p>
          <a:p>
            <a:pPr eaLnBrk="1" hangingPunct="1">
              <a:lnSpc>
                <a:spcPct val="90000"/>
              </a:lnSpc>
              <a:defRPr/>
            </a:pPr>
            <a:r>
              <a:rPr lang="zh-CN" altLang="en-US" sz="2400" b="1">
                <a:latin typeface="Times New Roman" panose="02020603050405020304" pitchFamily="18" charset="0"/>
                <a:cs typeface="Times New Roman" panose="02020603050405020304" pitchFamily="18" charset="0"/>
              </a:rPr>
              <a:t>时，不致引起输出电压</a:t>
            </a:r>
          </a:p>
          <a:p>
            <a:pPr eaLnBrk="1" hangingPunct="1">
              <a:lnSpc>
                <a:spcPct val="90000"/>
              </a:lnSpc>
              <a:defRPr/>
            </a:pPr>
            <a:r>
              <a:rPr lang="zh-CN" altLang="en-US" sz="2400" b="1">
                <a:latin typeface="Times New Roman" panose="02020603050405020304" pitchFamily="18" charset="0"/>
                <a:cs typeface="Times New Roman" panose="02020603050405020304" pitchFamily="18" charset="0"/>
              </a:rPr>
              <a:t>有较大的波动。即用来</a:t>
            </a:r>
          </a:p>
          <a:p>
            <a:pPr eaLnBrk="1" hangingPunct="1">
              <a:lnSpc>
                <a:spcPct val="90000"/>
              </a:lnSpc>
              <a:defRPr/>
            </a:pPr>
            <a:r>
              <a:rPr lang="zh-CN" altLang="en-US" sz="2400" b="1">
                <a:latin typeface="Times New Roman" panose="02020603050405020304" pitchFamily="18" charset="0"/>
                <a:cs typeface="Times New Roman" panose="02020603050405020304" pitchFamily="18" charset="0"/>
              </a:rPr>
              <a:t>改善负载的瞬态响应。</a:t>
            </a:r>
          </a:p>
        </p:txBody>
      </p:sp>
      <p:sp>
        <p:nvSpPr>
          <p:cNvPr id="87240" name="AutoShape 200" descr="小棋盘"/>
          <p:cNvSpPr>
            <a:spLocks noChangeArrowheads="1"/>
          </p:cNvSpPr>
          <p:nvPr/>
        </p:nvSpPr>
        <p:spPr bwMode="auto">
          <a:xfrm>
            <a:off x="1182688" y="4713288"/>
            <a:ext cx="3124200" cy="1524000"/>
          </a:xfrm>
          <a:prstGeom prst="wedgeRoundRectCallout">
            <a:avLst>
              <a:gd name="adj1" fmla="val 1676"/>
              <a:gd name="adj2" fmla="val -113856"/>
              <a:gd name="adj3" fmla="val 16667"/>
            </a:avLst>
          </a:prstGeom>
          <a:pattFill prst="smCheck">
            <a:fgClr>
              <a:srgbClr val="00FF00"/>
            </a:fgClr>
            <a:bgClr>
              <a:schemeClr val="bg1"/>
            </a:bgClr>
          </a:pattFill>
          <a:ln w="28575">
            <a:solidFill>
              <a:srgbClr val="006600"/>
            </a:solidFill>
            <a:miter lim="800000"/>
            <a:headEnd/>
            <a:tailEnd/>
          </a:ln>
          <a:effectLst/>
        </p:spPr>
        <p:txBody>
          <a:bodyPr wrap="none" anchor="ctr"/>
          <a:lstStyle/>
          <a:p>
            <a:pPr eaLnBrk="1" hangingPunct="1">
              <a:lnSpc>
                <a:spcPct val="90000"/>
              </a:lnSpc>
              <a:defRPr/>
            </a:pPr>
            <a:r>
              <a:rPr lang="zh-CN" altLang="en-US" sz="2400" b="1">
                <a:solidFill>
                  <a:srgbClr val="000099"/>
                </a:solidFill>
                <a:latin typeface="Times New Roman" panose="02020603050405020304" pitchFamily="18" charset="0"/>
                <a:cs typeface="Times New Roman" panose="02020603050405020304" pitchFamily="18" charset="0"/>
              </a:rPr>
              <a:t>用来抵消输入端接线</a:t>
            </a:r>
          </a:p>
          <a:p>
            <a:pPr eaLnBrk="1" hangingPunct="1">
              <a:lnSpc>
                <a:spcPct val="90000"/>
              </a:lnSpc>
              <a:defRPr/>
            </a:pPr>
            <a:r>
              <a:rPr lang="zh-CN" altLang="en-US" sz="2400" b="1">
                <a:solidFill>
                  <a:srgbClr val="000099"/>
                </a:solidFill>
                <a:latin typeface="Times New Roman" panose="02020603050405020304" pitchFamily="18" charset="0"/>
                <a:cs typeface="Times New Roman" panose="02020603050405020304" pitchFamily="18" charset="0"/>
              </a:rPr>
              <a:t>较长时的电感效应，</a:t>
            </a:r>
          </a:p>
          <a:p>
            <a:pPr eaLnBrk="1" hangingPunct="1">
              <a:lnSpc>
                <a:spcPct val="90000"/>
              </a:lnSpc>
              <a:defRPr/>
            </a:pPr>
            <a:r>
              <a:rPr lang="zh-CN" altLang="en-US" sz="2400" b="1">
                <a:solidFill>
                  <a:srgbClr val="000099"/>
                </a:solidFill>
                <a:latin typeface="Times New Roman" panose="02020603050405020304" pitchFamily="18" charset="0"/>
                <a:cs typeface="Times New Roman" panose="02020603050405020304" pitchFamily="18" charset="0"/>
              </a:rPr>
              <a:t>防止产生自激振荡。</a:t>
            </a:r>
          </a:p>
          <a:p>
            <a:pPr eaLnBrk="1" hangingPunct="1">
              <a:lnSpc>
                <a:spcPct val="90000"/>
              </a:lnSpc>
              <a:defRPr/>
            </a:pPr>
            <a:r>
              <a:rPr lang="zh-CN" altLang="en-US" sz="2400" b="1">
                <a:solidFill>
                  <a:srgbClr val="000099"/>
                </a:solidFill>
                <a:latin typeface="Times New Roman" panose="02020603050405020304" pitchFamily="18" charset="0"/>
                <a:cs typeface="Times New Roman" panose="02020603050405020304" pitchFamily="18" charset="0"/>
              </a:rPr>
              <a:t>即用以改善波形。</a:t>
            </a:r>
          </a:p>
        </p:txBody>
      </p:sp>
    </p:spTree>
    <p:extLst>
      <p:ext uri="{BB962C8B-B14F-4D97-AF65-F5344CB8AC3E}">
        <p14:creationId xmlns:p14="http://schemas.microsoft.com/office/powerpoint/2010/main" val="911771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200">
                                            <p:txEl>
                                              <p:pRg st="0" end="0"/>
                                            </p:txEl>
                                          </p:spTgt>
                                        </p:tgtEl>
                                        <p:attrNameLst>
                                          <p:attrName>style.visibility</p:attrName>
                                        </p:attrNameLst>
                                      </p:cBhvr>
                                      <p:to>
                                        <p:strVal val="visible"/>
                                      </p:to>
                                    </p:set>
                                    <p:animEffect transition="in" filter="wipe(left)">
                                      <p:cBhvr>
                                        <p:cTn id="7" dur="500"/>
                                        <p:tgtEl>
                                          <p:spTgt spid="872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199"/>
                                        </p:tgtEl>
                                        <p:attrNameLst>
                                          <p:attrName>style.visibility</p:attrName>
                                        </p:attrNameLst>
                                      </p:cBhvr>
                                      <p:to>
                                        <p:strVal val="visible"/>
                                      </p:to>
                                    </p:set>
                                    <p:animEffect transition="in" filter="wipe(left)">
                                      <p:cBhvr>
                                        <p:cTn id="12" dur="500"/>
                                        <p:tgtEl>
                                          <p:spTgt spid="871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7241"/>
                                        </p:tgtEl>
                                        <p:attrNameLst>
                                          <p:attrName>style.visibility</p:attrName>
                                        </p:attrNameLst>
                                      </p:cBhvr>
                                      <p:to>
                                        <p:strVal val="visible"/>
                                      </p:to>
                                    </p:set>
                                    <p:animEffect transition="in" filter="wipe(left)">
                                      <p:cBhvr>
                                        <p:cTn id="17" dur="1000"/>
                                        <p:tgtEl>
                                          <p:spTgt spid="87241"/>
                                        </p:tgtEl>
                                      </p:cBhvr>
                                    </p:animEffect>
                                  </p:childTnLst>
                                </p:cTn>
                              </p:par>
                            </p:childTnLst>
                          </p:cTn>
                        </p:par>
                        <p:par>
                          <p:cTn id="18" fill="hold" nodeType="afterGroup">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87240"/>
                                        </p:tgtEl>
                                        <p:attrNameLst>
                                          <p:attrName>style.visibility</p:attrName>
                                        </p:attrNameLst>
                                      </p:cBhvr>
                                      <p:to>
                                        <p:strVal val="visible"/>
                                      </p:to>
                                    </p:set>
                                    <p:animEffect transition="in" filter="wipe(down)">
                                      <p:cBhvr>
                                        <p:cTn id="21" dur="500"/>
                                        <p:tgtEl>
                                          <p:spTgt spid="87240"/>
                                        </p:tgtEl>
                                      </p:cBhvr>
                                    </p:animEffect>
                                  </p:childTnLst>
                                </p:cTn>
                              </p:par>
                            </p:childTnLst>
                          </p:cTn>
                        </p:par>
                        <p:par>
                          <p:cTn id="22" fill="hold" nodeType="afterGroup">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87239"/>
                                        </p:tgtEl>
                                        <p:attrNameLst>
                                          <p:attrName>style.visibility</p:attrName>
                                        </p:attrNameLst>
                                      </p:cBhvr>
                                      <p:to>
                                        <p:strVal val="visible"/>
                                      </p:to>
                                    </p:set>
                                    <p:animEffect transition="in" filter="wipe(down)">
                                      <p:cBhvr>
                                        <p:cTn id="25" dur="500"/>
                                        <p:tgtEl>
                                          <p:spTgt spid="8723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99" grpId="0" autoUpdateAnimBg="0"/>
      <p:bldP spid="87200" grpId="0" build="p" autoUpdateAnimBg="0"/>
      <p:bldP spid="87239" grpId="0" animBg="1" autoUpdateAnimBg="0"/>
      <p:bldP spid="8724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ctrTitle"/>
          </p:nvPr>
        </p:nvSpPr>
        <p:spPr bwMode="auto">
          <a:xfrm>
            <a:off x="295275" y="582613"/>
            <a:ext cx="6019800" cy="6858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6600"/>
                </a:solidFill>
                <a:latin typeface="Times New Roman" panose="02020603050405020304" pitchFamily="18" charset="0"/>
                <a:cs typeface="Times New Roman" panose="02020603050405020304" pitchFamily="18" charset="0"/>
              </a:rPr>
              <a:t>(2) </a:t>
            </a:r>
            <a:r>
              <a:rPr lang="zh-CN" altLang="en-US" sz="2800" b="1" smtClean="0">
                <a:solidFill>
                  <a:srgbClr val="006600"/>
                </a:solidFill>
                <a:latin typeface="Times New Roman" panose="02020603050405020304" pitchFamily="18" charset="0"/>
                <a:cs typeface="Times New Roman" panose="02020603050405020304" pitchFamily="18" charset="0"/>
              </a:rPr>
              <a:t>同时输出正、负电压的电路</a:t>
            </a:r>
          </a:p>
        </p:txBody>
      </p:sp>
      <p:pic>
        <p:nvPicPr>
          <p:cNvPr id="88344" name="Picture 280" descr="图片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036638"/>
            <a:ext cx="8215312"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0444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8344"/>
                                        </p:tgtEl>
                                        <p:attrNameLst>
                                          <p:attrName>style.visibility</p:attrName>
                                        </p:attrNameLst>
                                      </p:cBhvr>
                                      <p:to>
                                        <p:strVal val="visible"/>
                                      </p:to>
                                    </p:set>
                                    <p:animEffect transition="in" filter="wipe(left)">
                                      <p:cBhvr>
                                        <p:cTn id="7" dur="1000"/>
                                        <p:tgtEl>
                                          <p:spTgt spid="88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ChangeArrowheads="1"/>
          </p:cNvSpPr>
          <p:nvPr/>
        </p:nvSpPr>
        <p:spPr bwMode="auto">
          <a:xfrm>
            <a:off x="457200" y="692150"/>
            <a:ext cx="5830888" cy="514350"/>
          </a:xfrm>
          <a:prstGeom prst="rect">
            <a:avLst/>
          </a:prstGeom>
          <a:noFill/>
          <a:ln w="9525">
            <a:noFill/>
            <a:miter lim="800000"/>
            <a:headEnd/>
            <a:tailEnd/>
          </a:ln>
        </p:spPr>
        <p:txBody>
          <a:bodyPr/>
          <a:lstStyle/>
          <a:p>
            <a:pPr eaLnBrk="1" hangingPunct="1">
              <a:defRPr/>
            </a:pPr>
            <a:r>
              <a:rPr lang="en-US" altLang="zh-CN" sz="2800" b="1">
                <a:solidFill>
                  <a:srgbClr val="006600"/>
                </a:solidFill>
                <a:latin typeface="Times New Roman" panose="02020603050405020304" pitchFamily="18" charset="0"/>
                <a:cs typeface="Times New Roman" panose="02020603050405020304" pitchFamily="18" charset="0"/>
              </a:rPr>
              <a:t>(3) </a:t>
            </a:r>
            <a:r>
              <a:rPr lang="zh-CN" altLang="en-US" sz="2800" b="1">
                <a:solidFill>
                  <a:srgbClr val="006600"/>
                </a:solidFill>
                <a:latin typeface="Times New Roman" panose="02020603050405020304" pitchFamily="18" charset="0"/>
                <a:cs typeface="Times New Roman" panose="02020603050405020304" pitchFamily="18" charset="0"/>
              </a:rPr>
              <a:t>提高输出电压的电路</a:t>
            </a:r>
          </a:p>
        </p:txBody>
      </p:sp>
      <p:sp>
        <p:nvSpPr>
          <p:cNvPr id="130098" name="Text Box 50"/>
          <p:cNvSpPr txBox="1">
            <a:spLocks noChangeArrowheads="1"/>
          </p:cNvSpPr>
          <p:nvPr/>
        </p:nvSpPr>
        <p:spPr bwMode="auto">
          <a:xfrm>
            <a:off x="2041525" y="4262438"/>
            <a:ext cx="3048000" cy="1758950"/>
          </a:xfrm>
          <a:prstGeom prst="rect">
            <a:avLst/>
          </a:prstGeom>
          <a:noFill/>
          <a:ln w="28575">
            <a:noFill/>
            <a:miter lim="800000"/>
            <a:headEnd/>
            <a:tailEnd/>
          </a:ln>
          <a:effectLst/>
        </p:spPr>
        <p:txBody>
          <a:bodyPr>
            <a:spAutoFit/>
          </a:bodyPr>
          <a:lstStyle/>
          <a:p>
            <a:pPr eaLnBrk="1" hangingPunct="1">
              <a:lnSpc>
                <a:spcPct val="130000"/>
              </a:lnSpc>
              <a:defRPr/>
            </a:pPr>
            <a:r>
              <a:rPr lang="en-US" altLang="zh-CN" sz="2800" b="1" i="1">
                <a:solidFill>
                  <a:srgbClr val="CC0000"/>
                </a:solidFill>
                <a:latin typeface="Times New Roman" panose="02020603050405020304" pitchFamily="18" charset="0"/>
                <a:cs typeface="Times New Roman" panose="02020603050405020304" pitchFamily="18" charset="0"/>
              </a:rPr>
              <a:t>U</a:t>
            </a:r>
            <a:r>
              <a:rPr lang="en-US" altLang="zh-CN" sz="2800" b="1" baseline="-25000">
                <a:solidFill>
                  <a:srgbClr val="CC0000"/>
                </a:solidFill>
                <a:latin typeface="Times New Roman" panose="02020603050405020304" pitchFamily="18" charset="0"/>
                <a:cs typeface="Times New Roman" panose="02020603050405020304" pitchFamily="18" charset="0"/>
              </a:rPr>
              <a:t>XX</a:t>
            </a: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为</a:t>
            </a:r>
            <a:r>
              <a:rPr lang="en-US" altLang="zh-CN" sz="2800" b="1">
                <a:solidFill>
                  <a:srgbClr val="000099"/>
                </a:solidFill>
                <a:latin typeface="Times New Roman" panose="02020603050405020304" pitchFamily="18" charset="0"/>
                <a:cs typeface="Times New Roman" panose="02020603050405020304" pitchFamily="18" charset="0"/>
              </a:rPr>
              <a:t>W78XX</a:t>
            </a:r>
            <a:r>
              <a:rPr lang="zh-CN" altLang="en-US" sz="2800" b="1">
                <a:solidFill>
                  <a:srgbClr val="000099"/>
                </a:solidFill>
                <a:latin typeface="Times New Roman" panose="02020603050405020304" pitchFamily="18" charset="0"/>
                <a:cs typeface="Times New Roman" panose="02020603050405020304" pitchFamily="18" charset="0"/>
              </a:rPr>
              <a:t>固定输出电压</a:t>
            </a:r>
          </a:p>
          <a:p>
            <a:pPr eaLnBrk="1" hangingPunct="1">
              <a:lnSpc>
                <a:spcPct val="130000"/>
              </a:lnSpc>
              <a:defRPr/>
            </a:pP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b="1" baseline="-25000">
                <a:solidFill>
                  <a:srgbClr val="000099"/>
                </a:solidFill>
                <a:latin typeface="Times New Roman" panose="02020603050405020304" pitchFamily="18" charset="0"/>
                <a:cs typeface="Times New Roman" panose="02020603050405020304" pitchFamily="18" charset="0"/>
              </a:rPr>
              <a:t>O</a:t>
            </a:r>
            <a:r>
              <a:rPr lang="en-US" altLang="zh-CN" sz="2800" b="1" i="1">
                <a:solidFill>
                  <a:srgbClr val="000099"/>
                </a:solidFill>
                <a:latin typeface="Times New Roman" panose="02020603050405020304" pitchFamily="18" charset="0"/>
                <a:cs typeface="Times New Roman" panose="02020603050405020304" pitchFamily="18" charset="0"/>
              </a:rPr>
              <a:t>= U</a:t>
            </a:r>
            <a:r>
              <a:rPr lang="en-US" altLang="zh-CN" sz="2800" b="1" baseline="-25000">
                <a:solidFill>
                  <a:srgbClr val="000099"/>
                </a:solidFill>
                <a:latin typeface="Times New Roman" panose="02020603050405020304" pitchFamily="18" charset="0"/>
                <a:cs typeface="Times New Roman" panose="02020603050405020304" pitchFamily="18" charset="0"/>
              </a:rPr>
              <a:t>XX </a:t>
            </a:r>
            <a:r>
              <a:rPr lang="en-US" altLang="zh-CN" sz="2800" b="1" i="1">
                <a:solidFill>
                  <a:srgbClr val="000099"/>
                </a:solidFill>
                <a:latin typeface="Times New Roman" panose="02020603050405020304" pitchFamily="18" charset="0"/>
                <a:cs typeface="Times New Roman" panose="02020603050405020304" pitchFamily="18" charset="0"/>
              </a:rPr>
              <a:t>+ U</a:t>
            </a:r>
            <a:r>
              <a:rPr lang="en-US" altLang="zh-CN" sz="2800" b="1" baseline="-25000">
                <a:solidFill>
                  <a:srgbClr val="000099"/>
                </a:solidFill>
                <a:latin typeface="Times New Roman" panose="02020603050405020304" pitchFamily="18" charset="0"/>
                <a:cs typeface="Times New Roman" panose="02020603050405020304" pitchFamily="18" charset="0"/>
              </a:rPr>
              <a:t>Z</a:t>
            </a:r>
            <a:endParaRPr lang="en-US" altLang="zh-CN" sz="2800" b="1">
              <a:solidFill>
                <a:srgbClr val="000099"/>
              </a:solidFill>
              <a:latin typeface="Times New Roman" panose="02020603050405020304" pitchFamily="18" charset="0"/>
              <a:cs typeface="Times New Roman" panose="02020603050405020304" pitchFamily="18" charset="0"/>
            </a:endParaRPr>
          </a:p>
        </p:txBody>
      </p:sp>
      <p:pic>
        <p:nvPicPr>
          <p:cNvPr id="130099" name="Picture 51" descr="图片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268413"/>
            <a:ext cx="59245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607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Effect transition="in" filter="wipe(left)">
                                      <p:cBhvr>
                                        <p:cTn id="7" dur="500"/>
                                        <p:tgtEl>
                                          <p:spTgt spid="13005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30099"/>
                                        </p:tgtEl>
                                        <p:attrNameLst>
                                          <p:attrName>style.visibility</p:attrName>
                                        </p:attrNameLst>
                                      </p:cBhvr>
                                      <p:to>
                                        <p:strVal val="visible"/>
                                      </p:to>
                                    </p:set>
                                    <p:animEffect transition="in" filter="wipe(left)">
                                      <p:cBhvr>
                                        <p:cTn id="11" dur="1000"/>
                                        <p:tgtEl>
                                          <p:spTgt spid="13009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0098">
                                            <p:txEl>
                                              <p:pRg st="0" end="0"/>
                                            </p:txEl>
                                          </p:spTgt>
                                        </p:tgtEl>
                                        <p:attrNameLst>
                                          <p:attrName>style.visibility</p:attrName>
                                        </p:attrNameLst>
                                      </p:cBhvr>
                                      <p:to>
                                        <p:strVal val="visible"/>
                                      </p:to>
                                    </p:set>
                                    <p:animEffect transition="in" filter="wipe(left)">
                                      <p:cBhvr>
                                        <p:cTn id="16" dur="500"/>
                                        <p:tgtEl>
                                          <p:spTgt spid="130098">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0098">
                                            <p:txEl>
                                              <p:pRg st="1" end="1"/>
                                            </p:txEl>
                                          </p:spTgt>
                                        </p:tgtEl>
                                        <p:attrNameLst>
                                          <p:attrName>style.visibility</p:attrName>
                                        </p:attrNameLst>
                                      </p:cBhvr>
                                      <p:to>
                                        <p:strVal val="visible"/>
                                      </p:to>
                                    </p:set>
                                    <p:animEffect transition="in" filter="wipe(left)">
                                      <p:cBhvr>
                                        <p:cTn id="21" dur="500"/>
                                        <p:tgtEl>
                                          <p:spTgt spid="1300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autoUpdateAnimBg="0"/>
      <p:bldP spid="130098"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53" name="Text Box 253"/>
          <p:cNvSpPr txBox="1">
            <a:spLocks noChangeArrowheads="1"/>
          </p:cNvSpPr>
          <p:nvPr/>
        </p:nvSpPr>
        <p:spPr bwMode="auto">
          <a:xfrm>
            <a:off x="241771" y="742149"/>
            <a:ext cx="4249738" cy="476250"/>
          </a:xfrm>
          <a:prstGeom prst="rect">
            <a:avLst/>
          </a:prstGeom>
          <a:noFill/>
          <a:ln w="9525">
            <a:noFill/>
            <a:miter lim="800000"/>
            <a:headEnd/>
            <a:tailEnd/>
          </a:ln>
          <a:effectLst/>
        </p:spPr>
        <p:txBody>
          <a:bodyPr anchor="ctr">
            <a:spAutoFit/>
          </a:bodyPr>
          <a:lstStyle/>
          <a:p>
            <a:pPr eaLnBrk="1" hangingPunct="1">
              <a:lnSpc>
                <a:spcPct val="90000"/>
              </a:lnSpc>
              <a:defRPr/>
            </a:pPr>
            <a:r>
              <a:rPr lang="en-US" altLang="zh-CN" sz="2800" b="1">
                <a:solidFill>
                  <a:srgbClr val="006600"/>
                </a:solidFill>
                <a:latin typeface="Times New Roman" panose="02020603050405020304" pitchFamily="18" charset="0"/>
                <a:cs typeface="Times New Roman" panose="02020603050405020304" pitchFamily="18" charset="0"/>
              </a:rPr>
              <a:t>(4) </a:t>
            </a:r>
            <a:r>
              <a:rPr lang="zh-CN" altLang="en-US" sz="2800" b="1">
                <a:solidFill>
                  <a:srgbClr val="006600"/>
                </a:solidFill>
                <a:latin typeface="Times New Roman" panose="02020603050405020304" pitchFamily="18" charset="0"/>
                <a:cs typeface="Times New Roman" panose="02020603050405020304" pitchFamily="18" charset="0"/>
              </a:rPr>
              <a:t>输出电压可调的电路</a:t>
            </a:r>
          </a:p>
        </p:txBody>
      </p:sp>
      <p:graphicFrame>
        <p:nvGraphicFramePr>
          <p:cNvPr id="102654" name="Object 254"/>
          <p:cNvGraphicFramePr>
            <a:graphicFrameLocks noChangeAspect="1"/>
          </p:cNvGraphicFramePr>
          <p:nvPr>
            <p:extLst/>
          </p:nvPr>
        </p:nvGraphicFramePr>
        <p:xfrm>
          <a:off x="962496" y="1415249"/>
          <a:ext cx="1295400" cy="501650"/>
        </p:xfrm>
        <a:graphic>
          <a:graphicData uri="http://schemas.openxmlformats.org/presentationml/2006/ole">
            <mc:AlternateContent xmlns:mc="http://schemas.openxmlformats.org/markup-compatibility/2006">
              <mc:Choice xmlns:v="urn:schemas-microsoft-com:vml" Requires="v">
                <p:oleObj spid="_x0000_s30728" name="Equation" r:id="rId3" imgW="558558" imgH="215806" progId="Equation.3">
                  <p:embed/>
                </p:oleObj>
              </mc:Choice>
              <mc:Fallback>
                <p:oleObj name="Equation" r:id="rId3" imgW="558558"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96" y="1415249"/>
                        <a:ext cx="12954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55" name="Object 255"/>
          <p:cNvGraphicFramePr>
            <a:graphicFrameLocks noChangeAspect="1"/>
          </p:cNvGraphicFramePr>
          <p:nvPr>
            <p:extLst/>
          </p:nvPr>
        </p:nvGraphicFramePr>
        <p:xfrm>
          <a:off x="891059" y="2134386"/>
          <a:ext cx="2562225" cy="993775"/>
        </p:xfrm>
        <a:graphic>
          <a:graphicData uri="http://schemas.openxmlformats.org/presentationml/2006/ole">
            <mc:AlternateContent xmlns:mc="http://schemas.openxmlformats.org/markup-compatibility/2006">
              <mc:Choice xmlns:v="urn:schemas-microsoft-com:vml" Requires="v">
                <p:oleObj spid="_x0000_s30729" name="公式" r:id="rId5" imgW="1143000" imgH="444500" progId="Equation.3">
                  <p:embed/>
                </p:oleObj>
              </mc:Choice>
              <mc:Fallback>
                <p:oleObj name="公式" r:id="rId5" imgW="11430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059" y="2134386"/>
                        <a:ext cx="2562225"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56" name="Text Box 256"/>
          <p:cNvSpPr txBox="1">
            <a:spLocks noChangeArrowheads="1"/>
          </p:cNvSpPr>
          <p:nvPr/>
        </p:nvSpPr>
        <p:spPr bwMode="auto">
          <a:xfrm>
            <a:off x="602134" y="5303036"/>
            <a:ext cx="813752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sz="2800" b="1">
                <a:solidFill>
                  <a:srgbClr val="000099"/>
                </a:solidFill>
                <a:cs typeface="Times New Roman" panose="02020603050405020304" pitchFamily="18" charset="0"/>
              </a:rPr>
              <a:t>        </a:t>
            </a:r>
            <a:r>
              <a:rPr lang="zh-CN" altLang="en-US" sz="2800" b="1">
                <a:solidFill>
                  <a:srgbClr val="000099"/>
                </a:solidFill>
                <a:cs typeface="Times New Roman" panose="02020603050405020304" pitchFamily="18" charset="0"/>
              </a:rPr>
              <a:t>可见移动电位器滑动端，改变电阻 </a:t>
            </a:r>
            <a:r>
              <a:rPr lang="en-US" altLang="zh-CN" sz="2800" b="1" i="1">
                <a:solidFill>
                  <a:srgbClr val="000099"/>
                </a:solidFill>
                <a:cs typeface="Times New Roman" panose="02020603050405020304" pitchFamily="18" charset="0"/>
              </a:rPr>
              <a:t>R</a:t>
            </a:r>
            <a:r>
              <a:rPr lang="en-US" altLang="zh-CN" sz="2800" b="1" baseline="-12000">
                <a:solidFill>
                  <a:srgbClr val="000099"/>
                </a:solidFill>
                <a:cs typeface="Times New Roman" panose="02020603050405020304" pitchFamily="18" charset="0"/>
              </a:rPr>
              <a:t>2 </a:t>
            </a:r>
            <a:r>
              <a:rPr lang="zh-CN" altLang="en-US" sz="2800" b="1">
                <a:solidFill>
                  <a:srgbClr val="000099"/>
                </a:solidFill>
                <a:cs typeface="Times New Roman" panose="02020603050405020304" pitchFamily="18" charset="0"/>
              </a:rPr>
              <a:t>和 </a:t>
            </a:r>
            <a:r>
              <a:rPr lang="en-US" altLang="zh-CN" sz="2800" b="1" i="1">
                <a:solidFill>
                  <a:srgbClr val="000099"/>
                </a:solidFill>
                <a:cs typeface="Times New Roman" panose="02020603050405020304" pitchFamily="18" charset="0"/>
              </a:rPr>
              <a:t>R</a:t>
            </a:r>
            <a:r>
              <a:rPr lang="en-US" altLang="zh-CN" sz="2800" b="1" baseline="-12000">
                <a:solidFill>
                  <a:srgbClr val="000099"/>
                </a:solidFill>
                <a:cs typeface="Times New Roman" panose="02020603050405020304" pitchFamily="18" charset="0"/>
              </a:rPr>
              <a:t>1</a:t>
            </a:r>
            <a:r>
              <a:rPr lang="zh-CN" altLang="en-US" sz="2800" b="1">
                <a:solidFill>
                  <a:srgbClr val="000099"/>
                </a:solidFill>
                <a:cs typeface="Times New Roman" panose="02020603050405020304" pitchFamily="18" charset="0"/>
              </a:rPr>
              <a:t>的比值，便可调节输出电压 </a:t>
            </a:r>
            <a:r>
              <a:rPr lang="en-US" altLang="zh-CN" sz="2800" b="1" i="1">
                <a:solidFill>
                  <a:srgbClr val="000099"/>
                </a:solidFill>
                <a:ea typeface="方正琥珀繁体" pitchFamily="2" charset="-122"/>
                <a:cs typeface="Times New Roman" panose="02020603050405020304" pitchFamily="18" charset="0"/>
              </a:rPr>
              <a:t>U</a:t>
            </a:r>
            <a:r>
              <a:rPr lang="en-US" altLang="zh-CN" sz="2800" b="1" baseline="-25000">
                <a:solidFill>
                  <a:srgbClr val="000099"/>
                </a:solidFill>
                <a:cs typeface="Times New Roman" panose="02020603050405020304" pitchFamily="18" charset="0"/>
              </a:rPr>
              <a:t>O </a:t>
            </a:r>
            <a:r>
              <a:rPr lang="zh-CN" altLang="en-US" sz="2800" b="1">
                <a:solidFill>
                  <a:srgbClr val="000099"/>
                </a:solidFill>
                <a:cs typeface="Times New Roman" panose="02020603050405020304" pitchFamily="18" charset="0"/>
              </a:rPr>
              <a:t>的大小。</a:t>
            </a:r>
          </a:p>
        </p:txBody>
      </p:sp>
      <p:grpSp>
        <p:nvGrpSpPr>
          <p:cNvPr id="65542" name="Group 259"/>
          <p:cNvGrpSpPr>
            <a:grpSpLocks/>
          </p:cNvGrpSpPr>
          <p:nvPr/>
        </p:nvGrpSpPr>
        <p:grpSpPr bwMode="auto">
          <a:xfrm>
            <a:off x="3554884" y="1342224"/>
            <a:ext cx="5284787" cy="3667125"/>
            <a:chOff x="2245" y="663"/>
            <a:chExt cx="3329" cy="2310"/>
          </a:xfrm>
        </p:grpSpPr>
        <p:pic>
          <p:nvPicPr>
            <p:cNvPr id="65543" name="Picture 257" descr="图片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5" y="663"/>
              <a:ext cx="3329" cy="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Rectangle 258"/>
            <p:cNvSpPr>
              <a:spLocks noChangeArrowheads="1"/>
            </p:cNvSpPr>
            <p:nvPr/>
          </p:nvSpPr>
          <p:spPr bwMode="auto">
            <a:xfrm>
              <a:off x="4195" y="981"/>
              <a:ext cx="318" cy="2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grpSp>
    </p:spTree>
    <p:extLst>
      <p:ext uri="{BB962C8B-B14F-4D97-AF65-F5344CB8AC3E}">
        <p14:creationId xmlns:p14="http://schemas.microsoft.com/office/powerpoint/2010/main" val="4158099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654"/>
                                        </p:tgtEl>
                                        <p:attrNameLst>
                                          <p:attrName>style.visibility</p:attrName>
                                        </p:attrNameLst>
                                      </p:cBhvr>
                                      <p:to>
                                        <p:strVal val="visible"/>
                                      </p:to>
                                    </p:set>
                                    <p:animEffect transition="in" filter="wipe(left)">
                                      <p:cBhvr>
                                        <p:cTn id="7" dur="500"/>
                                        <p:tgtEl>
                                          <p:spTgt spid="1026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2655"/>
                                        </p:tgtEl>
                                        <p:attrNameLst>
                                          <p:attrName>style.visibility</p:attrName>
                                        </p:attrNameLst>
                                      </p:cBhvr>
                                      <p:to>
                                        <p:strVal val="visible"/>
                                      </p:to>
                                    </p:set>
                                    <p:animEffect transition="in" filter="wipe(left)">
                                      <p:cBhvr>
                                        <p:cTn id="12" dur="500"/>
                                        <p:tgtEl>
                                          <p:spTgt spid="1026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656"/>
                                        </p:tgtEl>
                                        <p:attrNameLst>
                                          <p:attrName>style.visibility</p:attrName>
                                        </p:attrNameLst>
                                      </p:cBhvr>
                                      <p:to>
                                        <p:strVal val="visible"/>
                                      </p:to>
                                    </p:set>
                                    <p:animEffect transition="in" filter="wipe(left)">
                                      <p:cBhvr>
                                        <p:cTn id="17" dur="500"/>
                                        <p:tgtEl>
                                          <p:spTgt spid="102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5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396875" y="476250"/>
            <a:ext cx="8399463" cy="519113"/>
          </a:xfrm>
          <a:prstGeom prst="rect">
            <a:avLst/>
          </a:prstGeom>
          <a:noFill/>
          <a:ln w="9525">
            <a:noFill/>
            <a:miter lim="800000"/>
            <a:headEnd/>
            <a:tailEnd/>
          </a:ln>
          <a:effectLst/>
        </p:spPr>
        <p:txBody>
          <a:bodyPr wrap="none">
            <a:spAutoFit/>
          </a:bodyPr>
          <a:lstStyle/>
          <a:p>
            <a:pPr eaLnBrk="1" hangingPunct="1">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也可直接选用三端可调输出集成稳压器调节输出电压</a:t>
            </a:r>
          </a:p>
        </p:txBody>
      </p:sp>
      <p:graphicFrame>
        <p:nvGraphicFramePr>
          <p:cNvPr id="104451" name="Object 3"/>
          <p:cNvGraphicFramePr>
            <a:graphicFrameLocks noChangeAspect="1"/>
          </p:cNvGraphicFramePr>
          <p:nvPr>
            <p:extLst/>
          </p:nvPr>
        </p:nvGraphicFramePr>
        <p:xfrm>
          <a:off x="2627313" y="4292600"/>
          <a:ext cx="3140075" cy="1085850"/>
        </p:xfrm>
        <a:graphic>
          <a:graphicData uri="http://schemas.openxmlformats.org/presentationml/2006/ole">
            <mc:AlternateContent xmlns:mc="http://schemas.openxmlformats.org/markup-compatibility/2006">
              <mc:Choice xmlns:v="urn:schemas-microsoft-com:vml" Requires="v">
                <p:oleObj spid="_x0000_s31749" name="Equation" r:id="rId3" imgW="1272703" imgH="434182" progId="Equation.3">
                  <p:embed/>
                </p:oleObj>
              </mc:Choice>
              <mc:Fallback>
                <p:oleObj name="Equation" r:id="rId3" imgW="1272703" imgH="43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292600"/>
                        <a:ext cx="3140075" cy="1085850"/>
                      </a:xfrm>
                      <a:prstGeom prst="rect">
                        <a:avLst/>
                      </a:prstGeom>
                      <a:noFill/>
                      <a:ln w="28575">
                        <a:solidFill>
                          <a:srgbClr val="0058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2" name="Text Box 4"/>
          <p:cNvSpPr txBox="1">
            <a:spLocks noChangeArrowheads="1"/>
          </p:cNvSpPr>
          <p:nvPr/>
        </p:nvSpPr>
        <p:spPr bwMode="auto">
          <a:xfrm>
            <a:off x="107950" y="3644900"/>
            <a:ext cx="8088313" cy="519113"/>
          </a:xfrm>
          <a:prstGeom prst="rect">
            <a:avLst/>
          </a:prstGeom>
          <a:noFill/>
          <a:ln w="38100">
            <a:noFill/>
            <a:miter lim="800000"/>
            <a:headEnd/>
            <a:tailEnd/>
          </a:ln>
          <a:effectLst/>
        </p:spPr>
        <p:txBody>
          <a:bodyPr anchor="ctr">
            <a:spAutoFit/>
          </a:bodyPr>
          <a:lstStyle/>
          <a:p>
            <a:pPr eaLnBrk="1" hangingPunct="1">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由于调整端的电流可忽略不计，输出电压为</a:t>
            </a:r>
          </a:p>
        </p:txBody>
      </p:sp>
      <p:sp>
        <p:nvSpPr>
          <p:cNvPr id="104453" name="Text Box 5"/>
          <p:cNvSpPr txBox="1">
            <a:spLocks noChangeArrowheads="1"/>
          </p:cNvSpPr>
          <p:nvPr/>
        </p:nvSpPr>
        <p:spPr bwMode="auto">
          <a:xfrm>
            <a:off x="468313" y="5514396"/>
            <a:ext cx="8459787" cy="566309"/>
          </a:xfrm>
          <a:prstGeom prst="rect">
            <a:avLst/>
          </a:prstGeom>
          <a:noFill/>
          <a:ln w="38100">
            <a:noFill/>
            <a:miter lim="800000"/>
            <a:headEnd/>
            <a:tailEnd/>
          </a:ln>
          <a:effectLst/>
        </p:spPr>
        <p:txBody>
          <a:bodyPr anchor="ctr">
            <a:spAutoFit/>
          </a:bodyPr>
          <a:lstStyle/>
          <a:p>
            <a:pPr eaLnBrk="1" hangingPunct="1">
              <a:lnSpc>
                <a:spcPct val="110000"/>
              </a:lnSpc>
              <a:defRPr/>
            </a:pPr>
            <a:r>
              <a:rPr lang="zh-CN" altLang="en-US" sz="2800" b="1">
                <a:solidFill>
                  <a:srgbClr val="000099"/>
                </a:solidFill>
                <a:latin typeface="Times New Roman" panose="02020603050405020304" pitchFamily="18" charset="0"/>
                <a:cs typeface="Times New Roman" panose="02020603050405020304" pitchFamily="18" charset="0"/>
              </a:rPr>
              <a:t>如果</a:t>
            </a:r>
            <a:r>
              <a:rPr lang="en-US" altLang="zh-CN" sz="2800" b="1" i="1">
                <a:solidFill>
                  <a:srgbClr val="000099"/>
                </a:solidFill>
                <a:latin typeface="Times New Roman" panose="02020603050405020304" pitchFamily="18" charset="0"/>
                <a:cs typeface="Times New Roman" panose="02020603050405020304" pitchFamily="18" charset="0"/>
              </a:rPr>
              <a:t>R</a:t>
            </a:r>
            <a:r>
              <a:rPr lang="en-US" altLang="zh-CN" sz="2800" b="1" baseline="-25000">
                <a:solidFill>
                  <a:srgbClr val="000099"/>
                </a:solidFill>
                <a:latin typeface="Times New Roman" panose="02020603050405020304" pitchFamily="18" charset="0"/>
                <a:cs typeface="Times New Roman" panose="02020603050405020304" pitchFamily="18" charset="0"/>
              </a:rPr>
              <a:t>P </a:t>
            </a:r>
            <a:r>
              <a:rPr lang="en-US" altLang="zh-CN" sz="2800" b="1">
                <a:solidFill>
                  <a:srgbClr val="000099"/>
                </a:solidFill>
                <a:latin typeface="Times New Roman" panose="02020603050405020304" pitchFamily="18" charset="0"/>
                <a:cs typeface="Times New Roman" panose="02020603050405020304" pitchFamily="18" charset="0"/>
              </a:rPr>
              <a:t>= 6.8 </a:t>
            </a:r>
            <a:r>
              <a:rPr lang="en-US" altLang="zh-CN" sz="2800" b="1">
                <a:solidFill>
                  <a:srgbClr val="000099"/>
                </a:solidFill>
                <a:latin typeface="Times New Roman" panose="02020603050405020304" pitchFamily="18" charset="0"/>
                <a:cs typeface="Times New Roman" panose="02020603050405020304" pitchFamily="18" charset="0"/>
                <a:sym typeface="Symbol" pitchFamily="18" charset="2"/>
              </a:rPr>
              <a:t></a:t>
            </a:r>
            <a:r>
              <a:rPr lang="zh-CN" altLang="en-US" sz="2800" b="1">
                <a:solidFill>
                  <a:srgbClr val="000099"/>
                </a:solidFill>
                <a:latin typeface="Times New Roman" panose="02020603050405020304" pitchFamily="18" charset="0"/>
                <a:cs typeface="Times New Roman" panose="02020603050405020304" pitchFamily="18" charset="0"/>
                <a:sym typeface="Symbol" pitchFamily="18" charset="2"/>
              </a:rPr>
              <a:t>，则</a:t>
            </a:r>
            <a:r>
              <a:rPr lang="en-US" altLang="zh-CN" sz="2800" b="1" i="1">
                <a:solidFill>
                  <a:srgbClr val="000099"/>
                </a:solidFill>
                <a:latin typeface="Times New Roman" panose="02020603050405020304" pitchFamily="18" charset="0"/>
                <a:cs typeface="Times New Roman" panose="02020603050405020304" pitchFamily="18" charset="0"/>
                <a:sym typeface="Symbol" pitchFamily="18" charset="2"/>
              </a:rPr>
              <a:t>U</a:t>
            </a:r>
            <a:r>
              <a:rPr lang="en-US" altLang="zh-CN" sz="2800" b="1" baseline="-25000">
                <a:solidFill>
                  <a:srgbClr val="000099"/>
                </a:solidFill>
                <a:latin typeface="Times New Roman" panose="02020603050405020304" pitchFamily="18" charset="0"/>
                <a:cs typeface="Times New Roman" panose="02020603050405020304" pitchFamily="18" charset="0"/>
              </a:rPr>
              <a:t>O</a:t>
            </a:r>
            <a:r>
              <a:rPr lang="zh-CN" altLang="en-US" sz="2800" b="1">
                <a:solidFill>
                  <a:srgbClr val="000099"/>
                </a:solidFill>
                <a:latin typeface="Times New Roman" panose="02020603050405020304" pitchFamily="18" charset="0"/>
                <a:cs typeface="Times New Roman" panose="02020603050405020304" pitchFamily="18" charset="0"/>
                <a:sym typeface="Symbol" pitchFamily="18" charset="2"/>
              </a:rPr>
              <a:t>的</a:t>
            </a:r>
            <a:r>
              <a:rPr lang="zh-CN" altLang="en-US" sz="2800" b="1">
                <a:solidFill>
                  <a:srgbClr val="000099"/>
                </a:solidFill>
                <a:latin typeface="Times New Roman" panose="02020603050405020304" pitchFamily="18" charset="0"/>
                <a:cs typeface="Times New Roman" panose="02020603050405020304" pitchFamily="18" charset="0"/>
              </a:rPr>
              <a:t>输出电压范围为</a:t>
            </a:r>
            <a:r>
              <a:rPr lang="en-US" altLang="zh-CN" sz="2800" b="1">
                <a:solidFill>
                  <a:srgbClr val="000099"/>
                </a:solidFill>
                <a:latin typeface="Times New Roman" panose="02020603050405020304" pitchFamily="18" charset="0"/>
                <a:cs typeface="Times New Roman" panose="02020603050405020304" pitchFamily="18" charset="0"/>
              </a:rPr>
              <a:t>1.25 ~ 37 V</a:t>
            </a:r>
            <a:r>
              <a:rPr lang="zh-CN" altLang="en-US" sz="2800" b="1">
                <a:solidFill>
                  <a:srgbClr val="000099"/>
                </a:solidFill>
                <a:latin typeface="Times New Roman" panose="02020603050405020304" pitchFamily="18" charset="0"/>
                <a:cs typeface="Times New Roman" panose="02020603050405020304" pitchFamily="18" charset="0"/>
              </a:rPr>
              <a:t>。   </a:t>
            </a:r>
            <a:endParaRPr lang="zh-CN" altLang="en-US" sz="2800" b="1">
              <a:solidFill>
                <a:srgbClr val="FF3300"/>
              </a:solidFill>
              <a:latin typeface="Times New Roman" panose="02020603050405020304" pitchFamily="18" charset="0"/>
              <a:cs typeface="Times New Roman" panose="02020603050405020304" pitchFamily="18" charset="0"/>
            </a:endParaRPr>
          </a:p>
        </p:txBody>
      </p:sp>
      <p:pic>
        <p:nvPicPr>
          <p:cNvPr id="104496" name="Picture 48" descr="图片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109663"/>
            <a:ext cx="5527675"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2948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4496"/>
                                        </p:tgtEl>
                                        <p:attrNameLst>
                                          <p:attrName>style.visibility</p:attrName>
                                        </p:attrNameLst>
                                      </p:cBhvr>
                                      <p:to>
                                        <p:strVal val="visible"/>
                                      </p:to>
                                    </p:set>
                                    <p:animEffect transition="in" filter="wipe(left)">
                                      <p:cBhvr>
                                        <p:cTn id="7" dur="1000"/>
                                        <p:tgtEl>
                                          <p:spTgt spid="1044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452"/>
                                        </p:tgtEl>
                                        <p:attrNameLst>
                                          <p:attrName>style.visibility</p:attrName>
                                        </p:attrNameLst>
                                      </p:cBhvr>
                                      <p:to>
                                        <p:strVal val="visible"/>
                                      </p:to>
                                    </p:set>
                                    <p:animEffect transition="in" filter="wipe(left)">
                                      <p:cBhvr>
                                        <p:cTn id="12" dur="500"/>
                                        <p:tgtEl>
                                          <p:spTgt spid="1044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4451"/>
                                        </p:tgtEl>
                                        <p:attrNameLst>
                                          <p:attrName>style.visibility</p:attrName>
                                        </p:attrNameLst>
                                      </p:cBhvr>
                                      <p:to>
                                        <p:strVal val="visible"/>
                                      </p:to>
                                    </p:set>
                                    <p:animEffect transition="in" filter="wipe(left)">
                                      <p:cBhvr>
                                        <p:cTn id="17" dur="500"/>
                                        <p:tgtEl>
                                          <p:spTgt spid="1044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453"/>
                                        </p:tgtEl>
                                        <p:attrNameLst>
                                          <p:attrName>style.visibility</p:attrName>
                                        </p:attrNameLst>
                                      </p:cBhvr>
                                      <p:to>
                                        <p:strVal val="visible"/>
                                      </p:to>
                                    </p:set>
                                    <p:animEffect transition="in" filter="wipe(left)">
                                      <p:cBhvr>
                                        <p:cTn id="22" dur="5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p:bldP spid="1044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2548756" y="688080"/>
            <a:ext cx="3940175" cy="7620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E60000"/>
                </a:solidFill>
                <a:latin typeface="Times New Roman" panose="02020603050405020304" pitchFamily="18" charset="0"/>
                <a:ea typeface="+mn-ea"/>
                <a:cs typeface="Times New Roman" panose="02020603050405020304" pitchFamily="18" charset="0"/>
              </a:rPr>
              <a:t>18.1  </a:t>
            </a:r>
            <a:r>
              <a:rPr lang="zh-CN" altLang="en-US" sz="3600" b="1" smtClean="0">
                <a:solidFill>
                  <a:srgbClr val="E60000"/>
                </a:solidFill>
                <a:latin typeface="Times New Roman" panose="02020603050405020304" pitchFamily="18" charset="0"/>
                <a:ea typeface="+mn-ea"/>
                <a:cs typeface="Times New Roman" panose="02020603050405020304" pitchFamily="18" charset="0"/>
              </a:rPr>
              <a:t>整流电路</a:t>
            </a:r>
          </a:p>
        </p:txBody>
      </p:sp>
      <p:sp>
        <p:nvSpPr>
          <p:cNvPr id="44035" name="Rectangle 3"/>
          <p:cNvSpPr>
            <a:spLocks noChangeArrowheads="1"/>
          </p:cNvSpPr>
          <p:nvPr/>
        </p:nvSpPr>
        <p:spPr bwMode="auto">
          <a:xfrm>
            <a:off x="334193" y="1404042"/>
            <a:ext cx="7848600" cy="1031875"/>
          </a:xfrm>
          <a:prstGeom prst="rect">
            <a:avLst/>
          </a:prstGeom>
          <a:noFill/>
          <a:ln w="28575">
            <a:noFill/>
            <a:miter lim="800000"/>
            <a:headEnd/>
            <a:tailEnd/>
          </a:ln>
          <a:effectLst/>
        </p:spPr>
        <p:txBody>
          <a:bodyPr anchor="ctr">
            <a:spAutoFit/>
          </a:bodyPr>
          <a:lstStyle/>
          <a:p>
            <a:pPr eaLnBrk="1" hangingPunct="1">
              <a:lnSpc>
                <a:spcPct val="110000"/>
              </a:lnSpc>
              <a:defRPr/>
            </a:pPr>
            <a:r>
              <a:rPr lang="zh-CN" altLang="en-US" sz="2800" b="1">
                <a:solidFill>
                  <a:srgbClr val="000099"/>
                </a:solidFill>
                <a:latin typeface="Times New Roman" panose="02020603050405020304" pitchFamily="18" charset="0"/>
                <a:cs typeface="Times New Roman" panose="02020603050405020304" pitchFamily="18" charset="0"/>
              </a:rPr>
              <a:t>整流电路的作用</a:t>
            </a:r>
            <a:r>
              <a:rPr lang="en-US" altLang="zh-CN" sz="2800" b="1">
                <a:solidFill>
                  <a:srgbClr val="000099"/>
                </a:solidFill>
                <a:latin typeface="Times New Roman" panose="02020603050405020304" pitchFamily="18" charset="0"/>
                <a:cs typeface="Times New Roman" panose="02020603050405020304" pitchFamily="18" charset="0"/>
              </a:rPr>
              <a:t>:  </a:t>
            </a:r>
          </a:p>
          <a:p>
            <a:pPr eaLnBrk="1" hangingPunct="1">
              <a:lnSpc>
                <a:spcPct val="110000"/>
              </a:lnSpc>
              <a:defRPr/>
            </a:pPr>
            <a:r>
              <a:rPr lang="en-US" altLang="zh-CN" sz="2800" b="1">
                <a:solidFill>
                  <a:srgbClr val="FFFF99"/>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将交流电压转变为脉动的直流电压。</a:t>
            </a:r>
            <a:r>
              <a:rPr lang="zh-CN" altLang="en-US" sz="2800" b="1">
                <a:solidFill>
                  <a:srgbClr val="000099"/>
                </a:solidFill>
                <a:latin typeface="Times New Roman" panose="02020603050405020304" pitchFamily="18" charset="0"/>
                <a:cs typeface="Times New Roman" panose="02020603050405020304" pitchFamily="18" charset="0"/>
              </a:rPr>
              <a:t>   </a:t>
            </a:r>
          </a:p>
        </p:txBody>
      </p:sp>
      <p:sp>
        <p:nvSpPr>
          <p:cNvPr id="44036" name="Rectangle 4"/>
          <p:cNvSpPr>
            <a:spLocks noChangeArrowheads="1"/>
          </p:cNvSpPr>
          <p:nvPr/>
        </p:nvSpPr>
        <p:spPr bwMode="auto">
          <a:xfrm>
            <a:off x="296093" y="3317537"/>
            <a:ext cx="8713788" cy="1040285"/>
          </a:xfrm>
          <a:prstGeom prst="rect">
            <a:avLst/>
          </a:prstGeom>
          <a:noFill/>
          <a:ln w="28575">
            <a:noFill/>
            <a:miter lim="800000"/>
            <a:headEnd/>
            <a:tailEnd/>
          </a:ln>
          <a:effectLst/>
        </p:spPr>
        <p:txBody>
          <a:bodyPr anchor="ctr">
            <a:spAutoFit/>
          </a:bodyPr>
          <a:lstStyle/>
          <a:p>
            <a:pPr eaLnBrk="1" hangingPunct="1">
              <a:lnSpc>
                <a:spcPct val="110000"/>
              </a:lnSpc>
              <a:defRPr/>
            </a:pPr>
            <a:r>
              <a:rPr lang="zh-CN" altLang="en-US" sz="2800" b="1">
                <a:latin typeface="Times New Roman" panose="02020603050405020304" pitchFamily="18" charset="0"/>
                <a:cs typeface="Times New Roman" panose="02020603050405020304" pitchFamily="18" charset="0"/>
              </a:rPr>
              <a:t>常见的整流电路：</a:t>
            </a:r>
          </a:p>
          <a:p>
            <a:pPr eaLnBrk="1" hangingPunct="1">
              <a:lnSpc>
                <a:spcPct val="110000"/>
              </a:lnSpc>
              <a:defRPr/>
            </a:pPr>
            <a:r>
              <a:rPr lang="zh-CN" altLang="en-US" sz="2800" b="1">
                <a:solidFill>
                  <a:schemeClr val="bg1"/>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半波、全波、桥式和倍压整流</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单相和三相整流等。</a:t>
            </a:r>
          </a:p>
        </p:txBody>
      </p:sp>
      <p:sp>
        <p:nvSpPr>
          <p:cNvPr id="44037" name="Rectangle 5"/>
          <p:cNvSpPr>
            <a:spLocks noChangeArrowheads="1"/>
          </p:cNvSpPr>
          <p:nvPr/>
        </p:nvSpPr>
        <p:spPr bwMode="auto">
          <a:xfrm>
            <a:off x="296093" y="4253936"/>
            <a:ext cx="8458200" cy="1126462"/>
          </a:xfrm>
          <a:prstGeom prst="rect">
            <a:avLst/>
          </a:prstGeom>
          <a:noFill/>
          <a:ln w="28575">
            <a:noFill/>
            <a:miter lim="800000"/>
            <a:headEnd/>
            <a:tailEnd/>
          </a:ln>
          <a:effectLst/>
        </p:spPr>
        <p:txBody>
          <a:bodyPr anchor="ctr">
            <a:spAutoFit/>
          </a:bodyPr>
          <a:lstStyle/>
          <a:p>
            <a:pPr eaLnBrk="1" hangingPunct="1">
              <a:lnSpc>
                <a:spcPct val="120000"/>
              </a:lnSpc>
              <a:defRPr/>
            </a:pPr>
            <a:r>
              <a:rPr lang="zh-CN" altLang="en-US" sz="2800" b="1">
                <a:solidFill>
                  <a:srgbClr val="CC0000"/>
                </a:solidFill>
                <a:latin typeface="Times New Roman" panose="02020603050405020304" pitchFamily="18" charset="0"/>
                <a:cs typeface="Times New Roman" panose="02020603050405020304" pitchFamily="18" charset="0"/>
              </a:rPr>
              <a:t>分析时可把二极管当作理想元件处理：</a:t>
            </a:r>
          </a:p>
          <a:p>
            <a:pPr eaLnBrk="1" hangingPunct="1">
              <a:lnSpc>
                <a:spcPct val="120000"/>
              </a:lnSpc>
              <a:defRPr/>
            </a:pPr>
            <a:r>
              <a:rPr lang="zh-CN" altLang="en-US" sz="2800" b="1">
                <a:solidFill>
                  <a:schemeClr val="bg1"/>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二极管的正向导通电阻为零，反向电阻为无穷大。</a:t>
            </a:r>
          </a:p>
        </p:txBody>
      </p:sp>
      <p:sp>
        <p:nvSpPr>
          <p:cNvPr id="44038" name="Rectangle 6"/>
          <p:cNvSpPr>
            <a:spLocks noChangeArrowheads="1"/>
          </p:cNvSpPr>
          <p:nvPr/>
        </p:nvSpPr>
        <p:spPr bwMode="auto">
          <a:xfrm>
            <a:off x="321493" y="2358914"/>
            <a:ext cx="4511171" cy="954107"/>
          </a:xfrm>
          <a:prstGeom prst="rect">
            <a:avLst/>
          </a:prstGeom>
          <a:noFill/>
          <a:ln w="28575">
            <a:noFill/>
            <a:miter lim="800000"/>
            <a:headEnd/>
            <a:tailEnd/>
          </a:ln>
          <a:effectLst/>
        </p:spPr>
        <p:txBody>
          <a:bodyPr wrap="none" anchor="ctr">
            <a:spAutoFit/>
          </a:bodyPr>
          <a:lstStyle/>
          <a:p>
            <a:pPr eaLnBrk="1" hangingPunct="1">
              <a:defRPr/>
            </a:pPr>
            <a:r>
              <a:rPr lang="zh-CN" altLang="en-US" sz="2800" b="1">
                <a:solidFill>
                  <a:srgbClr val="000099"/>
                </a:solidFill>
                <a:latin typeface="Times New Roman" panose="02020603050405020304" pitchFamily="18" charset="0"/>
                <a:cs typeface="Times New Roman" panose="02020603050405020304" pitchFamily="18" charset="0"/>
              </a:rPr>
              <a:t>整流原理：</a:t>
            </a:r>
          </a:p>
          <a:p>
            <a:pPr eaLnBrk="1" hangingPunct="1">
              <a:defRPr/>
            </a:pPr>
            <a:r>
              <a:rPr lang="zh-CN" altLang="en-US"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利用二极管的单向导电性</a:t>
            </a:r>
          </a:p>
        </p:txBody>
      </p:sp>
      <p:sp>
        <p:nvSpPr>
          <p:cNvPr id="44081" name="Text Box 49"/>
          <p:cNvSpPr txBox="1">
            <a:spLocks noChangeArrowheads="1"/>
          </p:cNvSpPr>
          <p:nvPr/>
        </p:nvSpPr>
        <p:spPr bwMode="auto">
          <a:xfrm>
            <a:off x="585018" y="5360092"/>
            <a:ext cx="7127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ea typeface="+mn-ea"/>
                <a:cs typeface="Times New Roman" panose="02020603050405020304" pitchFamily="18" charset="0"/>
              </a:rPr>
              <a:t>   </a:t>
            </a:r>
            <a:r>
              <a:rPr lang="zh-CN" altLang="en-US" sz="2800" b="1">
                <a:ea typeface="+mn-ea"/>
                <a:cs typeface="Times New Roman" panose="02020603050405020304" pitchFamily="18" charset="0"/>
              </a:rPr>
              <a:t>下面</a:t>
            </a:r>
            <a:r>
              <a:rPr lang="zh-CN" altLang="en-US" sz="2800" b="1">
                <a:solidFill>
                  <a:srgbClr val="000099"/>
                </a:solidFill>
                <a:ea typeface="+mn-ea"/>
                <a:cs typeface="Times New Roman" panose="02020603050405020304" pitchFamily="18" charset="0"/>
              </a:rPr>
              <a:t>重点分析半波和桥式整流、滤波电路</a:t>
            </a:r>
          </a:p>
        </p:txBody>
      </p:sp>
    </p:spTree>
    <p:extLst>
      <p:ext uri="{BB962C8B-B14F-4D97-AF65-F5344CB8AC3E}">
        <p14:creationId xmlns:p14="http://schemas.microsoft.com/office/powerpoint/2010/main" val="1289703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wipe(left)">
                                      <p:cBhvr>
                                        <p:cTn id="7" dur="500"/>
                                        <p:tgtEl>
                                          <p:spTgt spid="44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38"/>
                                        </p:tgtEl>
                                        <p:attrNameLst>
                                          <p:attrName>style.visibility</p:attrName>
                                        </p:attrNameLst>
                                      </p:cBhvr>
                                      <p:to>
                                        <p:strVal val="visible"/>
                                      </p:to>
                                    </p:set>
                                    <p:animEffect transition="in" filter="wipe(left)">
                                      <p:cBhvr>
                                        <p:cTn id="12" dur="500"/>
                                        <p:tgtEl>
                                          <p:spTgt spid="440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36"/>
                                        </p:tgtEl>
                                        <p:attrNameLst>
                                          <p:attrName>style.visibility</p:attrName>
                                        </p:attrNameLst>
                                      </p:cBhvr>
                                      <p:to>
                                        <p:strVal val="visible"/>
                                      </p:to>
                                    </p:set>
                                    <p:animEffect transition="in" filter="wipe(left)">
                                      <p:cBhvr>
                                        <p:cTn id="17" dur="500"/>
                                        <p:tgtEl>
                                          <p:spTgt spid="440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037"/>
                                        </p:tgtEl>
                                        <p:attrNameLst>
                                          <p:attrName>style.visibility</p:attrName>
                                        </p:attrNameLst>
                                      </p:cBhvr>
                                      <p:to>
                                        <p:strVal val="visible"/>
                                      </p:to>
                                    </p:set>
                                    <p:animEffect transition="in" filter="wipe(left)">
                                      <p:cBhvr>
                                        <p:cTn id="22" dur="500"/>
                                        <p:tgtEl>
                                          <p:spTgt spid="440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081"/>
                                        </p:tgtEl>
                                        <p:attrNameLst>
                                          <p:attrName>style.visibility</p:attrName>
                                        </p:attrNameLst>
                                      </p:cBhvr>
                                      <p:to>
                                        <p:strVal val="visible"/>
                                      </p:to>
                                    </p:set>
                                    <p:animEffect transition="in" filter="wipe(left)">
                                      <p:cBhvr>
                                        <p:cTn id="27" dur="500"/>
                                        <p:tgtEl>
                                          <p:spTgt spid="44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P spid="44036" grpId="0" autoUpdateAnimBg="0"/>
      <p:bldP spid="44037" grpId="0" autoUpdateAnimBg="0"/>
      <p:bldP spid="44038" grpId="0" autoUpdateAnimBg="0"/>
      <p:bldP spid="4408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3" name="文本框 2"/>
          <p:cNvSpPr txBox="1"/>
          <p:nvPr/>
        </p:nvSpPr>
        <p:spPr>
          <a:xfrm>
            <a:off x="1593409" y="1620570"/>
            <a:ext cx="5957180" cy="1446550"/>
          </a:xfrm>
          <a:prstGeom prst="rect">
            <a:avLst/>
          </a:prstGeom>
          <a:noFill/>
        </p:spPr>
        <p:txBody>
          <a:bodyPr wrap="square" rtlCol="0">
            <a:spAutoFit/>
          </a:bodyPr>
          <a:lstStyle/>
          <a:p>
            <a:pPr algn="ctr"/>
            <a:r>
              <a:rPr lang="zh-CN" altLang="en-US" sz="8800" b="1" dirty="0" smtClean="0">
                <a:solidFill>
                  <a:srgbClr val="FFFF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本 章 结 束</a:t>
            </a:r>
            <a:endParaRPr lang="zh-CN" altLang="en-US" sz="8800" b="1" dirty="0">
              <a:solidFill>
                <a:srgbClr val="FFFF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Tree>
    <p:extLst>
      <p:ext uri="{BB962C8B-B14F-4D97-AF65-F5344CB8AC3E}">
        <p14:creationId xmlns:p14="http://schemas.microsoft.com/office/powerpoint/2010/main" val="163295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5344" name="Picture 288" descr="图片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1" y="1716229"/>
            <a:ext cx="4105275"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Rectangle 2"/>
          <p:cNvSpPr>
            <a:spLocks noGrp="1" noChangeArrowheads="1"/>
          </p:cNvSpPr>
          <p:nvPr>
            <p:ph type="ctrTitle"/>
          </p:nvPr>
        </p:nvSpPr>
        <p:spPr bwMode="auto">
          <a:xfrm>
            <a:off x="593081" y="714517"/>
            <a:ext cx="57912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120000"/>
              </a:lnSpc>
              <a:defRPr/>
            </a:pPr>
            <a:r>
              <a:rPr lang="en-US" altLang="zh-CN" sz="3200" b="1" smtClean="0">
                <a:solidFill>
                  <a:srgbClr val="000099"/>
                </a:solidFill>
                <a:latin typeface="Times New Roman" panose="02020603050405020304" pitchFamily="18" charset="0"/>
                <a:cs typeface="Times New Roman" panose="02020603050405020304" pitchFamily="18" charset="0"/>
              </a:rPr>
              <a:t>18.1.1  </a:t>
            </a:r>
            <a:r>
              <a:rPr lang="zh-CN" altLang="en-US" sz="3200" b="1" smtClean="0">
                <a:solidFill>
                  <a:srgbClr val="000099"/>
                </a:solidFill>
                <a:latin typeface="Times New Roman" panose="02020603050405020304" pitchFamily="18" charset="0"/>
                <a:cs typeface="Times New Roman" panose="02020603050405020304" pitchFamily="18" charset="0"/>
              </a:rPr>
              <a:t>单相半波整流电路</a:t>
            </a:r>
          </a:p>
        </p:txBody>
      </p:sp>
      <p:grpSp>
        <p:nvGrpSpPr>
          <p:cNvPr id="2" name="Group 190"/>
          <p:cNvGrpSpPr>
            <a:grpSpLocks/>
          </p:cNvGrpSpPr>
          <p:nvPr/>
        </p:nvGrpSpPr>
        <p:grpSpPr bwMode="auto">
          <a:xfrm>
            <a:off x="5201593" y="4503879"/>
            <a:ext cx="3529013" cy="1422400"/>
            <a:chOff x="3201" y="2793"/>
            <a:chExt cx="2223" cy="896"/>
          </a:xfrm>
        </p:grpSpPr>
        <p:sp>
          <p:nvSpPr>
            <p:cNvPr id="7228" name="Line 191"/>
            <p:cNvSpPr>
              <a:spLocks noChangeShapeType="1"/>
            </p:cNvSpPr>
            <p:nvPr/>
          </p:nvSpPr>
          <p:spPr bwMode="auto">
            <a:xfrm flipV="1">
              <a:off x="3505" y="3065"/>
              <a:ext cx="0" cy="624"/>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29" name="Line 192"/>
            <p:cNvSpPr>
              <a:spLocks noChangeShapeType="1"/>
            </p:cNvSpPr>
            <p:nvPr/>
          </p:nvSpPr>
          <p:spPr bwMode="auto">
            <a:xfrm>
              <a:off x="3505" y="3257"/>
              <a:ext cx="1765" cy="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aphicFrame>
          <p:nvGraphicFramePr>
            <p:cNvPr id="7230" name="Object 193"/>
            <p:cNvGraphicFramePr>
              <a:graphicFrameLocks noChangeAspect="1"/>
            </p:cNvGraphicFramePr>
            <p:nvPr/>
          </p:nvGraphicFramePr>
          <p:xfrm>
            <a:off x="5200" y="3257"/>
            <a:ext cx="224" cy="199"/>
          </p:xfrm>
          <a:graphic>
            <a:graphicData uri="http://schemas.openxmlformats.org/presentationml/2006/ole">
              <mc:AlternateContent xmlns:mc="http://schemas.openxmlformats.org/markup-compatibility/2006">
                <mc:Choice xmlns:v="urn:schemas-microsoft-com:vml" Requires="v">
                  <p:oleObj spid="_x0000_s1038" name="公式" r:id="rId4" imgW="236264" imgH="159862" progId="Equation.3">
                    <p:embed/>
                  </p:oleObj>
                </mc:Choice>
                <mc:Fallback>
                  <p:oleObj name="公式" r:id="rId4" imgW="236264" imgH="15986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 y="3257"/>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31" name="Rectangle 194"/>
            <p:cNvSpPr>
              <a:spLocks noChangeArrowheads="1"/>
            </p:cNvSpPr>
            <p:nvPr/>
          </p:nvSpPr>
          <p:spPr bwMode="auto">
            <a:xfrm>
              <a:off x="3201" y="2793"/>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rPr>
                <a:t>u</a:t>
              </a:r>
              <a:r>
                <a:rPr lang="en-US" altLang="zh-CN" sz="2800" b="1" baseline="-25000">
                  <a:ea typeface="楷体_GB2312" pitchFamily="49" charset="-122"/>
                  <a:cs typeface="Times New Roman" panose="02020603050405020304" pitchFamily="18" charset="0"/>
                </a:rPr>
                <a:t>D</a:t>
              </a:r>
            </a:p>
          </p:txBody>
        </p:sp>
        <p:sp>
          <p:nvSpPr>
            <p:cNvPr id="7232" name="Rectangle 195"/>
            <p:cNvSpPr>
              <a:spLocks noChangeArrowheads="1"/>
            </p:cNvSpPr>
            <p:nvPr/>
          </p:nvSpPr>
          <p:spPr bwMode="auto">
            <a:xfrm>
              <a:off x="3312" y="3177"/>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1800" b="1" i="1">
                  <a:solidFill>
                    <a:srgbClr val="000000"/>
                  </a:solidFill>
                  <a:cs typeface="Times New Roman" panose="02020603050405020304" pitchFamily="18" charset="0"/>
                </a:rPr>
                <a:t>O</a:t>
              </a:r>
            </a:p>
          </p:txBody>
        </p:sp>
      </p:grpSp>
      <p:sp>
        <p:nvSpPr>
          <p:cNvPr id="45252" name="Rectangle 196"/>
          <p:cNvSpPr>
            <a:spLocks noGrp="1" noChangeArrowheads="1"/>
          </p:cNvSpPr>
          <p:nvPr>
            <p:ph type="subTitle" idx="1"/>
          </p:nvPr>
        </p:nvSpPr>
        <p:spPr bwMode="auto">
          <a:xfrm>
            <a:off x="577206" y="4175267"/>
            <a:ext cx="26670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E60000"/>
                </a:solidFill>
                <a:latin typeface="Times New Roman" panose="02020603050405020304" pitchFamily="18" charset="0"/>
                <a:cs typeface="Times New Roman" panose="02020603050405020304" pitchFamily="18" charset="0"/>
              </a:rPr>
              <a:t>2. </a:t>
            </a:r>
            <a:r>
              <a:rPr lang="zh-CN" altLang="en-US" sz="2800" b="1" smtClean="0">
                <a:solidFill>
                  <a:srgbClr val="E60000"/>
                </a:solidFill>
                <a:latin typeface="Times New Roman" panose="02020603050405020304" pitchFamily="18" charset="0"/>
                <a:cs typeface="Times New Roman" panose="02020603050405020304" pitchFamily="18" charset="0"/>
              </a:rPr>
              <a:t>工作原理</a:t>
            </a:r>
          </a:p>
        </p:txBody>
      </p:sp>
      <p:sp>
        <p:nvSpPr>
          <p:cNvPr id="45253" name="Rectangle 197"/>
          <p:cNvSpPr>
            <a:spLocks noChangeArrowheads="1"/>
          </p:cNvSpPr>
          <p:nvPr/>
        </p:nvSpPr>
        <p:spPr bwMode="auto">
          <a:xfrm>
            <a:off x="1021706" y="5226192"/>
            <a:ext cx="4179887" cy="566309"/>
          </a:xfrm>
          <a:prstGeom prst="rect">
            <a:avLst/>
          </a:prstGeom>
          <a:noFill/>
          <a:ln w="9525">
            <a:noFill/>
            <a:miter lim="800000"/>
            <a:headEnd/>
            <a:tailEnd/>
          </a:ln>
          <a:effectLst/>
        </p:spPr>
        <p:txBody>
          <a:bodyPr>
            <a:spAutoFit/>
          </a:bodyPr>
          <a:lstStyle/>
          <a:p>
            <a:pPr eaLnBrk="1" hangingPunct="1">
              <a:lnSpc>
                <a:spcPct val="110000"/>
              </a:lnSpc>
              <a:defRPr/>
            </a:pPr>
            <a:r>
              <a:rPr lang="en-US" altLang="zh-CN" sz="2800" b="1" i="1">
                <a:solidFill>
                  <a:srgbClr val="004E00"/>
                </a:solidFill>
                <a:latin typeface="Times New Roman" panose="02020603050405020304" pitchFamily="18" charset="0"/>
                <a:cs typeface="Times New Roman" panose="02020603050405020304" pitchFamily="18" charset="0"/>
              </a:rPr>
              <a:t>V</a:t>
            </a:r>
            <a:r>
              <a:rPr lang="en-US" altLang="zh-CN" sz="2800" b="1" baseline="-25000">
                <a:solidFill>
                  <a:srgbClr val="004E00"/>
                </a:solidFill>
                <a:latin typeface="Times New Roman" panose="02020603050405020304" pitchFamily="18" charset="0"/>
                <a:cs typeface="Times New Roman" panose="02020603050405020304" pitchFamily="18" charset="0"/>
              </a:rPr>
              <a:t>a </a:t>
            </a:r>
            <a:r>
              <a:rPr lang="en-US" altLang="zh-CN" sz="2800" b="1">
                <a:solidFill>
                  <a:srgbClr val="004E00"/>
                </a:solidFill>
                <a:latin typeface="Times New Roman" panose="02020603050405020304" pitchFamily="18" charset="0"/>
                <a:cs typeface="Times New Roman" panose="02020603050405020304" pitchFamily="18" charset="0"/>
              </a:rPr>
              <a:t>&gt; </a:t>
            </a:r>
            <a:r>
              <a:rPr lang="en-US" altLang="zh-CN" sz="2800" b="1" i="1">
                <a:solidFill>
                  <a:srgbClr val="004E00"/>
                </a:solidFill>
                <a:latin typeface="Times New Roman" panose="02020603050405020304" pitchFamily="18" charset="0"/>
                <a:cs typeface="Times New Roman" panose="02020603050405020304" pitchFamily="18" charset="0"/>
              </a:rPr>
              <a:t>V</a:t>
            </a:r>
            <a:r>
              <a:rPr lang="en-US" altLang="zh-CN" sz="2800" b="1" baseline="-25000">
                <a:solidFill>
                  <a:srgbClr val="004E00"/>
                </a:solidFill>
                <a:latin typeface="Times New Roman" panose="02020603050405020304" pitchFamily="18" charset="0"/>
                <a:cs typeface="Times New Roman" panose="02020603050405020304" pitchFamily="18" charset="0"/>
              </a:rPr>
              <a:t>b</a:t>
            </a:r>
            <a:r>
              <a:rPr lang="zh-CN" altLang="en-US" sz="2800" b="1">
                <a:solidFill>
                  <a:srgbClr val="004E00"/>
                </a:solidFill>
                <a:latin typeface="Times New Roman" panose="02020603050405020304" pitchFamily="18" charset="0"/>
                <a:cs typeface="Times New Roman" panose="02020603050405020304" pitchFamily="18" charset="0"/>
              </a:rPr>
              <a:t>，</a:t>
            </a:r>
            <a:r>
              <a:rPr lang="zh-CN" altLang="zh-CN" sz="2800" b="1">
                <a:solidFill>
                  <a:srgbClr val="004E00"/>
                </a:solidFill>
                <a:latin typeface="Times New Roman" panose="02020603050405020304" pitchFamily="18" charset="0"/>
                <a:cs typeface="Times New Roman" panose="02020603050405020304" pitchFamily="18" charset="0"/>
              </a:rPr>
              <a:t>二极管</a:t>
            </a:r>
            <a:r>
              <a:rPr lang="en-US" altLang="zh-CN" sz="2800" b="1">
                <a:solidFill>
                  <a:srgbClr val="004E00"/>
                </a:solidFill>
                <a:latin typeface="Times New Roman" panose="02020603050405020304" pitchFamily="18" charset="0"/>
                <a:cs typeface="Times New Roman" panose="02020603050405020304" pitchFamily="18" charset="0"/>
              </a:rPr>
              <a:t>D</a:t>
            </a:r>
            <a:r>
              <a:rPr lang="zh-CN" altLang="zh-CN" sz="2800" b="1">
                <a:solidFill>
                  <a:srgbClr val="004E00"/>
                </a:solidFill>
                <a:latin typeface="Times New Roman" panose="02020603050405020304" pitchFamily="18" charset="0"/>
                <a:cs typeface="Times New Roman" panose="02020603050405020304" pitchFamily="18" charset="0"/>
              </a:rPr>
              <a:t>导通；</a:t>
            </a:r>
            <a:endParaRPr lang="zh-CN" altLang="en-US" sz="2800" b="1">
              <a:solidFill>
                <a:srgbClr val="004E00"/>
              </a:solidFill>
              <a:latin typeface="Times New Roman" panose="02020603050405020304" pitchFamily="18" charset="0"/>
              <a:cs typeface="Times New Roman" panose="02020603050405020304" pitchFamily="18" charset="0"/>
            </a:endParaRPr>
          </a:p>
        </p:txBody>
      </p:sp>
      <p:sp>
        <p:nvSpPr>
          <p:cNvPr id="45254" name="Rectangle 198"/>
          <p:cNvSpPr>
            <a:spLocks noChangeArrowheads="1"/>
          </p:cNvSpPr>
          <p:nvPr/>
        </p:nvSpPr>
        <p:spPr bwMode="auto">
          <a:xfrm>
            <a:off x="5423843" y="1324117"/>
            <a:ext cx="2514600" cy="457200"/>
          </a:xfrm>
          <a:prstGeom prst="rect">
            <a:avLst/>
          </a:prstGeom>
          <a:noFill/>
          <a:ln w="9525">
            <a:noFill/>
            <a:miter lim="800000"/>
            <a:headEnd/>
            <a:tailEnd/>
          </a:ln>
          <a:effectLst/>
        </p:spPr>
        <p:txBody>
          <a:bodyPr/>
          <a:lstStyle/>
          <a:p>
            <a:pPr eaLnBrk="1" hangingPunct="1">
              <a:spcBef>
                <a:spcPct val="20000"/>
              </a:spcBef>
              <a:defRPr/>
            </a:pPr>
            <a:r>
              <a:rPr lang="en-US" altLang="zh-CN" sz="2800" b="1">
                <a:solidFill>
                  <a:srgbClr val="E60000"/>
                </a:solidFill>
                <a:latin typeface="Times New Roman" panose="02020603050405020304" pitchFamily="18" charset="0"/>
                <a:cs typeface="Times New Roman" panose="02020603050405020304" pitchFamily="18" charset="0"/>
              </a:rPr>
              <a:t>3. </a:t>
            </a:r>
            <a:r>
              <a:rPr lang="zh-CN" altLang="en-US" sz="2800" b="1">
                <a:solidFill>
                  <a:srgbClr val="E60000"/>
                </a:solidFill>
                <a:latin typeface="Times New Roman" panose="02020603050405020304" pitchFamily="18" charset="0"/>
                <a:cs typeface="Times New Roman" panose="02020603050405020304" pitchFamily="18" charset="0"/>
              </a:rPr>
              <a:t>工作波形</a:t>
            </a:r>
          </a:p>
        </p:txBody>
      </p:sp>
      <p:sp>
        <p:nvSpPr>
          <p:cNvPr id="45255" name="Rectangle 199"/>
          <p:cNvSpPr>
            <a:spLocks noChangeArrowheads="1"/>
          </p:cNvSpPr>
          <p:nvPr/>
        </p:nvSpPr>
        <p:spPr bwMode="auto">
          <a:xfrm>
            <a:off x="577206" y="1368567"/>
            <a:ext cx="2392362" cy="519112"/>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1. </a:t>
            </a:r>
            <a:r>
              <a:rPr lang="zh-CN" altLang="en-US" sz="2800" b="1">
                <a:solidFill>
                  <a:srgbClr val="E60000"/>
                </a:solidFill>
                <a:latin typeface="Times New Roman" panose="02020603050405020304" pitchFamily="18" charset="0"/>
                <a:cs typeface="Times New Roman" panose="02020603050405020304" pitchFamily="18" charset="0"/>
              </a:rPr>
              <a:t>电路结构</a:t>
            </a:r>
          </a:p>
        </p:txBody>
      </p:sp>
      <p:grpSp>
        <p:nvGrpSpPr>
          <p:cNvPr id="3" name="Group 237"/>
          <p:cNvGrpSpPr>
            <a:grpSpLocks/>
          </p:cNvGrpSpPr>
          <p:nvPr/>
        </p:nvGrpSpPr>
        <p:grpSpPr bwMode="auto">
          <a:xfrm>
            <a:off x="4042718" y="2359167"/>
            <a:ext cx="76200" cy="1371600"/>
            <a:chOff x="2592" y="1344"/>
            <a:chExt cx="0" cy="1104"/>
          </a:xfrm>
        </p:grpSpPr>
        <p:sp>
          <p:nvSpPr>
            <p:cNvPr id="7226" name="Line 238"/>
            <p:cNvSpPr>
              <a:spLocks noChangeShapeType="1"/>
            </p:cNvSpPr>
            <p:nvPr/>
          </p:nvSpPr>
          <p:spPr bwMode="auto">
            <a:xfrm>
              <a:off x="2592" y="1968"/>
              <a:ext cx="0" cy="48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27" name="Line 239"/>
            <p:cNvSpPr>
              <a:spLocks noChangeShapeType="1"/>
            </p:cNvSpPr>
            <p:nvPr/>
          </p:nvSpPr>
          <p:spPr bwMode="auto">
            <a:xfrm>
              <a:off x="2592" y="1344"/>
              <a:ext cx="0" cy="672"/>
            </a:xfrm>
            <a:prstGeom prst="line">
              <a:avLst/>
            </a:prstGeom>
            <a:noFill/>
            <a:ln w="5715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4" name="Group 240"/>
          <p:cNvGrpSpPr>
            <a:grpSpLocks/>
          </p:cNvGrpSpPr>
          <p:nvPr/>
        </p:nvGrpSpPr>
        <p:grpSpPr bwMode="auto">
          <a:xfrm>
            <a:off x="2329806" y="3726004"/>
            <a:ext cx="1752600" cy="76200"/>
            <a:chOff x="864" y="2448"/>
            <a:chExt cx="1728" cy="0"/>
          </a:xfrm>
        </p:grpSpPr>
        <p:sp>
          <p:nvSpPr>
            <p:cNvPr id="7224" name="Line 241"/>
            <p:cNvSpPr>
              <a:spLocks noChangeShapeType="1"/>
            </p:cNvSpPr>
            <p:nvPr/>
          </p:nvSpPr>
          <p:spPr bwMode="auto">
            <a:xfrm flipH="1">
              <a:off x="864" y="2448"/>
              <a:ext cx="864"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25" name="Line 242"/>
            <p:cNvSpPr>
              <a:spLocks noChangeShapeType="1"/>
            </p:cNvSpPr>
            <p:nvPr/>
          </p:nvSpPr>
          <p:spPr bwMode="auto">
            <a:xfrm flipH="1">
              <a:off x="1728" y="2448"/>
              <a:ext cx="864" cy="0"/>
            </a:xfrm>
            <a:prstGeom prst="line">
              <a:avLst/>
            </a:prstGeom>
            <a:noFill/>
            <a:ln w="5715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5" name="Group 243"/>
          <p:cNvGrpSpPr>
            <a:grpSpLocks/>
          </p:cNvGrpSpPr>
          <p:nvPr/>
        </p:nvGrpSpPr>
        <p:grpSpPr bwMode="auto">
          <a:xfrm>
            <a:off x="2366318" y="2359167"/>
            <a:ext cx="1676400" cy="76200"/>
            <a:chOff x="1728" y="1344"/>
            <a:chExt cx="864" cy="0"/>
          </a:xfrm>
        </p:grpSpPr>
        <p:sp>
          <p:nvSpPr>
            <p:cNvPr id="7222" name="Line 244"/>
            <p:cNvSpPr>
              <a:spLocks noChangeShapeType="1"/>
            </p:cNvSpPr>
            <p:nvPr/>
          </p:nvSpPr>
          <p:spPr bwMode="auto">
            <a:xfrm flipV="1">
              <a:off x="2160" y="1344"/>
              <a:ext cx="432"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23" name="Line 245"/>
            <p:cNvSpPr>
              <a:spLocks noChangeShapeType="1"/>
            </p:cNvSpPr>
            <p:nvPr/>
          </p:nvSpPr>
          <p:spPr bwMode="auto">
            <a:xfrm>
              <a:off x="1728" y="1344"/>
              <a:ext cx="432" cy="0"/>
            </a:xfrm>
            <a:prstGeom prst="line">
              <a:avLst/>
            </a:prstGeom>
            <a:noFill/>
            <a:ln w="5715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45302" name="Freeform 246"/>
          <p:cNvSpPr>
            <a:spLocks/>
          </p:cNvSpPr>
          <p:nvPr/>
        </p:nvSpPr>
        <p:spPr bwMode="auto">
          <a:xfrm flipV="1">
            <a:off x="5684193" y="4021279"/>
            <a:ext cx="485775" cy="519113"/>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5303" name="Freeform 247"/>
          <p:cNvSpPr>
            <a:spLocks/>
          </p:cNvSpPr>
          <p:nvPr/>
        </p:nvSpPr>
        <p:spPr bwMode="auto">
          <a:xfrm flipV="1">
            <a:off x="6658918" y="4021279"/>
            <a:ext cx="485775" cy="519113"/>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5304" name="Freeform 248"/>
          <p:cNvSpPr>
            <a:spLocks/>
          </p:cNvSpPr>
          <p:nvPr/>
        </p:nvSpPr>
        <p:spPr bwMode="auto">
          <a:xfrm flipV="1">
            <a:off x="7633643" y="4021279"/>
            <a:ext cx="485775" cy="519113"/>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6" name="Group 249"/>
          <p:cNvGrpSpPr>
            <a:grpSpLocks/>
          </p:cNvGrpSpPr>
          <p:nvPr/>
        </p:nvGrpSpPr>
        <p:grpSpPr bwMode="auto">
          <a:xfrm>
            <a:off x="6174731" y="2954479"/>
            <a:ext cx="1951037" cy="2286000"/>
            <a:chOff x="3744" y="1920"/>
            <a:chExt cx="1536" cy="1440"/>
          </a:xfrm>
        </p:grpSpPr>
        <p:sp>
          <p:nvSpPr>
            <p:cNvPr id="7217" name="Line 250"/>
            <p:cNvSpPr>
              <a:spLocks noChangeShapeType="1"/>
            </p:cNvSpPr>
            <p:nvPr/>
          </p:nvSpPr>
          <p:spPr bwMode="auto">
            <a:xfrm>
              <a:off x="3744"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18" name="Line 251"/>
            <p:cNvSpPr>
              <a:spLocks noChangeShapeType="1"/>
            </p:cNvSpPr>
            <p:nvPr/>
          </p:nvSpPr>
          <p:spPr bwMode="auto">
            <a:xfrm>
              <a:off x="4128"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19" name="Line 252"/>
            <p:cNvSpPr>
              <a:spLocks noChangeShapeType="1"/>
            </p:cNvSpPr>
            <p:nvPr/>
          </p:nvSpPr>
          <p:spPr bwMode="auto">
            <a:xfrm>
              <a:off x="4512"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20" name="Line 253"/>
            <p:cNvSpPr>
              <a:spLocks noChangeShapeType="1"/>
            </p:cNvSpPr>
            <p:nvPr/>
          </p:nvSpPr>
          <p:spPr bwMode="auto">
            <a:xfrm>
              <a:off x="4896"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21" name="Line 254"/>
            <p:cNvSpPr>
              <a:spLocks noChangeShapeType="1"/>
            </p:cNvSpPr>
            <p:nvPr/>
          </p:nvSpPr>
          <p:spPr bwMode="auto">
            <a:xfrm>
              <a:off x="5280"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7" name="Group 255"/>
          <p:cNvGrpSpPr>
            <a:grpSpLocks/>
          </p:cNvGrpSpPr>
          <p:nvPr/>
        </p:nvGrpSpPr>
        <p:grpSpPr bwMode="auto">
          <a:xfrm>
            <a:off x="5687368" y="5240479"/>
            <a:ext cx="2438400" cy="0"/>
            <a:chOff x="3360" y="3360"/>
            <a:chExt cx="1920" cy="0"/>
          </a:xfrm>
        </p:grpSpPr>
        <p:sp>
          <p:nvSpPr>
            <p:cNvPr id="7214" name="Line 256"/>
            <p:cNvSpPr>
              <a:spLocks noChangeShapeType="1"/>
            </p:cNvSpPr>
            <p:nvPr/>
          </p:nvSpPr>
          <p:spPr bwMode="auto">
            <a:xfrm flipV="1">
              <a:off x="4896" y="3360"/>
              <a:ext cx="384" cy="0"/>
            </a:xfrm>
            <a:prstGeom prst="line">
              <a:avLst/>
            </a:prstGeom>
            <a:noFill/>
            <a:ln w="47625">
              <a:solidFill>
                <a:srgbClr val="CC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15" name="Line 257"/>
            <p:cNvSpPr>
              <a:spLocks noChangeShapeType="1"/>
            </p:cNvSpPr>
            <p:nvPr/>
          </p:nvSpPr>
          <p:spPr bwMode="auto">
            <a:xfrm flipV="1">
              <a:off x="4128" y="3360"/>
              <a:ext cx="384" cy="0"/>
            </a:xfrm>
            <a:prstGeom prst="line">
              <a:avLst/>
            </a:prstGeom>
            <a:noFill/>
            <a:ln w="47625">
              <a:solidFill>
                <a:srgbClr val="CC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16" name="Line 258"/>
            <p:cNvSpPr>
              <a:spLocks noChangeShapeType="1"/>
            </p:cNvSpPr>
            <p:nvPr/>
          </p:nvSpPr>
          <p:spPr bwMode="auto">
            <a:xfrm flipV="1">
              <a:off x="3360" y="3360"/>
              <a:ext cx="384" cy="0"/>
            </a:xfrm>
            <a:prstGeom prst="line">
              <a:avLst/>
            </a:prstGeom>
            <a:noFill/>
            <a:ln w="47625">
              <a:solidFill>
                <a:srgbClr val="CC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259"/>
          <p:cNvGrpSpPr>
            <a:grpSpLocks/>
          </p:cNvGrpSpPr>
          <p:nvPr/>
        </p:nvGrpSpPr>
        <p:grpSpPr bwMode="auto">
          <a:xfrm>
            <a:off x="5301606" y="1792429"/>
            <a:ext cx="3354387" cy="1858963"/>
            <a:chOff x="3069" y="1181"/>
            <a:chExt cx="2643" cy="1171"/>
          </a:xfrm>
        </p:grpSpPr>
        <p:sp>
          <p:nvSpPr>
            <p:cNvPr id="7209" name="Line 260"/>
            <p:cNvSpPr>
              <a:spLocks noChangeShapeType="1"/>
            </p:cNvSpPr>
            <p:nvPr/>
          </p:nvSpPr>
          <p:spPr bwMode="auto">
            <a:xfrm flipV="1">
              <a:off x="3357" y="1392"/>
              <a:ext cx="0" cy="960"/>
            </a:xfrm>
            <a:prstGeom prst="line">
              <a:avLst/>
            </a:prstGeom>
            <a:noFill/>
            <a:ln w="28575">
              <a:solidFill>
                <a:srgbClr val="00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10" name="Line 261"/>
            <p:cNvSpPr>
              <a:spLocks noChangeShapeType="1"/>
            </p:cNvSpPr>
            <p:nvPr/>
          </p:nvSpPr>
          <p:spPr bwMode="auto">
            <a:xfrm>
              <a:off x="3357" y="1920"/>
              <a:ext cx="2208" cy="0"/>
            </a:xfrm>
            <a:prstGeom prst="line">
              <a:avLst/>
            </a:prstGeom>
            <a:noFill/>
            <a:ln w="28575">
              <a:solidFill>
                <a:srgbClr val="00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11" name="Text Box 262"/>
            <p:cNvSpPr txBox="1">
              <a:spLocks noChangeArrowheads="1"/>
            </p:cNvSpPr>
            <p:nvPr/>
          </p:nvSpPr>
          <p:spPr bwMode="auto">
            <a:xfrm>
              <a:off x="3069" y="1181"/>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800" b="1" i="1">
                  <a:solidFill>
                    <a:srgbClr val="000000"/>
                  </a:solidFill>
                  <a:ea typeface="楷体_GB2312" pitchFamily="49" charset="-122"/>
                  <a:cs typeface="Times New Roman" panose="02020603050405020304" pitchFamily="18" charset="0"/>
                </a:rPr>
                <a:t>u</a:t>
              </a:r>
              <a:endParaRPr kumimoji="0" lang="en-US" altLang="zh-CN" sz="2800" b="1">
                <a:solidFill>
                  <a:srgbClr val="000000"/>
                </a:solidFill>
                <a:ea typeface="楷体_GB2312" pitchFamily="49" charset="-122"/>
                <a:cs typeface="Times New Roman" panose="02020603050405020304" pitchFamily="18" charset="0"/>
              </a:endParaRPr>
            </a:p>
          </p:txBody>
        </p:sp>
        <p:sp>
          <p:nvSpPr>
            <p:cNvPr id="7212" name="Text Box 263"/>
            <p:cNvSpPr txBox="1">
              <a:spLocks noChangeArrowheads="1"/>
            </p:cNvSpPr>
            <p:nvPr/>
          </p:nvSpPr>
          <p:spPr bwMode="auto">
            <a:xfrm>
              <a:off x="5232" y="1891"/>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b="1" i="1">
                  <a:solidFill>
                    <a:srgbClr val="000000"/>
                  </a:solidFill>
                  <a:ea typeface="楷体_GB2312" pitchFamily="49" charset="-122"/>
                  <a:cs typeface="Times New Roman" panose="02020603050405020304" pitchFamily="18" charset="0"/>
                  <a:sym typeface="Symbol" panose="05050102010706020507" pitchFamily="18" charset="2"/>
                </a:rPr>
                <a:t></a:t>
              </a:r>
              <a:r>
                <a:rPr kumimoji="0" lang="en-US" altLang="zh-CN" b="1" i="1">
                  <a:solidFill>
                    <a:srgbClr val="000000"/>
                  </a:solidFill>
                  <a:ea typeface="楷体_GB2312" pitchFamily="49" charset="-122"/>
                  <a:cs typeface="Times New Roman" panose="02020603050405020304" pitchFamily="18" charset="0"/>
                </a:rPr>
                <a:t>t</a:t>
              </a:r>
              <a:endParaRPr kumimoji="0" lang="en-US" altLang="zh-CN" b="1">
                <a:solidFill>
                  <a:srgbClr val="000000"/>
                </a:solidFill>
                <a:ea typeface="楷体_GB2312" pitchFamily="49" charset="-122"/>
                <a:cs typeface="Times New Roman" panose="02020603050405020304" pitchFamily="18" charset="0"/>
              </a:endParaRPr>
            </a:p>
          </p:txBody>
        </p:sp>
        <p:sp>
          <p:nvSpPr>
            <p:cNvPr id="7213" name="Text Box 264"/>
            <p:cNvSpPr txBox="1">
              <a:spLocks noChangeArrowheads="1"/>
            </p:cNvSpPr>
            <p:nvPr/>
          </p:nvSpPr>
          <p:spPr bwMode="auto">
            <a:xfrm>
              <a:off x="3127" y="1807"/>
              <a:ext cx="2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800" b="1" i="1">
                  <a:solidFill>
                    <a:srgbClr val="000000"/>
                  </a:solidFill>
                  <a:cs typeface="Times New Roman" panose="02020603050405020304" pitchFamily="18" charset="0"/>
                </a:rPr>
                <a:t>O</a:t>
              </a:r>
            </a:p>
          </p:txBody>
        </p:sp>
      </p:grpSp>
      <p:grpSp>
        <p:nvGrpSpPr>
          <p:cNvPr id="9" name="Group 265"/>
          <p:cNvGrpSpPr>
            <a:grpSpLocks/>
          </p:cNvGrpSpPr>
          <p:nvPr/>
        </p:nvGrpSpPr>
        <p:grpSpPr bwMode="auto">
          <a:xfrm>
            <a:off x="5231756" y="3335479"/>
            <a:ext cx="3473450" cy="1546225"/>
            <a:chOff x="3220" y="2057"/>
            <a:chExt cx="2188" cy="974"/>
          </a:xfrm>
        </p:grpSpPr>
        <p:grpSp>
          <p:nvGrpSpPr>
            <p:cNvPr id="7201" name="Group 266"/>
            <p:cNvGrpSpPr>
              <a:grpSpLocks/>
            </p:cNvGrpSpPr>
            <p:nvPr/>
          </p:nvGrpSpPr>
          <p:grpSpPr bwMode="auto">
            <a:xfrm>
              <a:off x="3220" y="2057"/>
              <a:ext cx="2012" cy="962"/>
              <a:chOff x="3220" y="2057"/>
              <a:chExt cx="2012" cy="962"/>
            </a:xfrm>
          </p:grpSpPr>
          <p:grpSp>
            <p:nvGrpSpPr>
              <p:cNvPr id="7203" name="Group 267"/>
              <p:cNvGrpSpPr>
                <a:grpSpLocks/>
              </p:cNvGrpSpPr>
              <p:nvPr/>
            </p:nvGrpSpPr>
            <p:grpSpPr bwMode="auto">
              <a:xfrm>
                <a:off x="3220" y="2057"/>
                <a:ext cx="2012" cy="962"/>
                <a:chOff x="3001" y="2160"/>
                <a:chExt cx="2516" cy="962"/>
              </a:xfrm>
            </p:grpSpPr>
            <p:grpSp>
              <p:nvGrpSpPr>
                <p:cNvPr id="7205" name="Group 268"/>
                <p:cNvGrpSpPr>
                  <a:grpSpLocks/>
                </p:cNvGrpSpPr>
                <p:nvPr/>
              </p:nvGrpSpPr>
              <p:grpSpPr bwMode="auto">
                <a:xfrm>
                  <a:off x="3357" y="2400"/>
                  <a:ext cx="2160" cy="722"/>
                  <a:chOff x="3357" y="2400"/>
                  <a:chExt cx="2160" cy="722"/>
                </a:xfrm>
              </p:grpSpPr>
              <p:sp>
                <p:nvSpPr>
                  <p:cNvPr id="7207" name="Line 269"/>
                  <p:cNvSpPr>
                    <a:spLocks noChangeShapeType="1"/>
                  </p:cNvSpPr>
                  <p:nvPr/>
                </p:nvSpPr>
                <p:spPr bwMode="auto">
                  <a:xfrm flipV="1">
                    <a:off x="3357" y="2400"/>
                    <a:ext cx="0" cy="722"/>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208" name="Line 270"/>
                  <p:cNvSpPr>
                    <a:spLocks noChangeShapeType="1"/>
                  </p:cNvSpPr>
                  <p:nvPr/>
                </p:nvSpPr>
                <p:spPr bwMode="auto">
                  <a:xfrm>
                    <a:off x="3357" y="2914"/>
                    <a:ext cx="2160" cy="8"/>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7206" name="Text Box 271"/>
                <p:cNvSpPr txBox="1">
                  <a:spLocks noChangeArrowheads="1"/>
                </p:cNvSpPr>
                <p:nvPr/>
              </p:nvSpPr>
              <p:spPr bwMode="auto">
                <a:xfrm>
                  <a:off x="3001" y="216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ea typeface="楷体_GB2312" pitchFamily="49" charset="-122"/>
                      <a:cs typeface="Times New Roman" panose="02020603050405020304" pitchFamily="18" charset="0"/>
                    </a:rPr>
                    <a:t>u</a:t>
                  </a:r>
                  <a:r>
                    <a:rPr lang="en-US" altLang="zh-CN" sz="2800" b="1" baseline="-25000">
                      <a:ea typeface="楷体_GB2312" pitchFamily="49" charset="-122"/>
                      <a:cs typeface="Times New Roman" panose="02020603050405020304" pitchFamily="18" charset="0"/>
                    </a:rPr>
                    <a:t>o</a:t>
                  </a:r>
                  <a:endParaRPr lang="en-US" altLang="zh-CN" sz="2800" b="1">
                    <a:ea typeface="楷体_GB2312" pitchFamily="49" charset="-122"/>
                    <a:cs typeface="Times New Roman" panose="02020603050405020304" pitchFamily="18" charset="0"/>
                  </a:endParaRPr>
                </a:p>
              </p:txBody>
            </p:sp>
          </p:grpSp>
          <p:sp>
            <p:nvSpPr>
              <p:cNvPr id="7204" name="Rectangle 272"/>
              <p:cNvSpPr>
                <a:spLocks noChangeArrowheads="1"/>
              </p:cNvSpPr>
              <p:nvPr/>
            </p:nvSpPr>
            <p:spPr bwMode="auto">
              <a:xfrm>
                <a:off x="3312" y="2688"/>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1800" b="1" i="1">
                    <a:solidFill>
                      <a:srgbClr val="000000"/>
                    </a:solidFill>
                    <a:cs typeface="Times New Roman" panose="02020603050405020304" pitchFamily="18" charset="0"/>
                  </a:rPr>
                  <a:t>O</a:t>
                </a:r>
              </a:p>
            </p:txBody>
          </p:sp>
        </p:grpSp>
        <p:graphicFrame>
          <p:nvGraphicFramePr>
            <p:cNvPr id="7202" name="Object 273"/>
            <p:cNvGraphicFramePr>
              <a:graphicFrameLocks noChangeAspect="1"/>
            </p:cNvGraphicFramePr>
            <p:nvPr/>
          </p:nvGraphicFramePr>
          <p:xfrm>
            <a:off x="5184" y="2832"/>
            <a:ext cx="224" cy="199"/>
          </p:xfrm>
          <a:graphic>
            <a:graphicData uri="http://schemas.openxmlformats.org/presentationml/2006/ole">
              <mc:AlternateContent xmlns:mc="http://schemas.openxmlformats.org/markup-compatibility/2006">
                <mc:Choice xmlns:v="urn:schemas-microsoft-com:vml" Requires="v">
                  <p:oleObj spid="_x0000_s1039" name="公式" r:id="rId6" imgW="236264" imgH="159862" progId="Equation.3">
                    <p:embed/>
                  </p:oleObj>
                </mc:Choice>
                <mc:Fallback>
                  <p:oleObj name="公式" r:id="rId6" imgW="236264" imgH="15986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4" y="2832"/>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274"/>
          <p:cNvGrpSpPr>
            <a:grpSpLocks/>
          </p:cNvGrpSpPr>
          <p:nvPr/>
        </p:nvGrpSpPr>
        <p:grpSpPr bwMode="auto">
          <a:xfrm>
            <a:off x="5225406" y="2286142"/>
            <a:ext cx="2895600" cy="1201737"/>
            <a:chOff x="3216" y="1396"/>
            <a:chExt cx="1824" cy="757"/>
          </a:xfrm>
        </p:grpSpPr>
        <p:sp>
          <p:nvSpPr>
            <p:cNvPr id="7198" name="Line 275"/>
            <p:cNvSpPr>
              <a:spLocks noChangeShapeType="1"/>
            </p:cNvSpPr>
            <p:nvPr/>
          </p:nvSpPr>
          <p:spPr bwMode="auto">
            <a:xfrm>
              <a:off x="3505" y="1481"/>
              <a:ext cx="153"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199" name="Freeform 276"/>
            <p:cNvSpPr>
              <a:spLocks/>
            </p:cNvSpPr>
            <p:nvPr/>
          </p:nvSpPr>
          <p:spPr bwMode="auto">
            <a:xfrm>
              <a:off x="3505" y="1481"/>
              <a:ext cx="1535" cy="672"/>
            </a:xfrm>
            <a:custGeom>
              <a:avLst/>
              <a:gdLst>
                <a:gd name="T0" fmla="*/ 0 w 4320"/>
                <a:gd name="T1" fmla="*/ 165 h 960"/>
                <a:gd name="T2" fmla="*/ 19 w 4320"/>
                <a:gd name="T3" fmla="*/ 0 h 960"/>
                <a:gd name="T4" fmla="*/ 39 w 4320"/>
                <a:gd name="T5" fmla="*/ 165 h 960"/>
                <a:gd name="T6" fmla="*/ 58 w 4320"/>
                <a:gd name="T7" fmla="*/ 329 h 960"/>
                <a:gd name="T8" fmla="*/ 77 w 4320"/>
                <a:gd name="T9" fmla="*/ 165 h 960"/>
                <a:gd name="T10" fmla="*/ 97 w 4320"/>
                <a:gd name="T11" fmla="*/ 0 h 960"/>
                <a:gd name="T12" fmla="*/ 116 w 4320"/>
                <a:gd name="T13" fmla="*/ 165 h 960"/>
                <a:gd name="T14" fmla="*/ 136 w 4320"/>
                <a:gd name="T15" fmla="*/ 329 h 960"/>
                <a:gd name="T16" fmla="*/ 155 w 4320"/>
                <a:gd name="T17" fmla="*/ 165 h 960"/>
                <a:gd name="T18" fmla="*/ 174 w 4320"/>
                <a:gd name="T19" fmla="*/ 0 h 960"/>
                <a:gd name="T20" fmla="*/ 194 w 4320"/>
                <a:gd name="T21" fmla="*/ 165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aphicFrame>
          <p:nvGraphicFramePr>
            <p:cNvPr id="7200" name="Object 277"/>
            <p:cNvGraphicFramePr>
              <a:graphicFrameLocks noChangeAspect="1"/>
            </p:cNvGraphicFramePr>
            <p:nvPr/>
          </p:nvGraphicFramePr>
          <p:xfrm>
            <a:off x="3216" y="1396"/>
            <a:ext cx="253" cy="200"/>
          </p:xfrm>
          <a:graphic>
            <a:graphicData uri="http://schemas.openxmlformats.org/presentationml/2006/ole">
              <mc:AlternateContent xmlns:mc="http://schemas.openxmlformats.org/markup-compatibility/2006">
                <mc:Choice xmlns:v="urn:schemas-microsoft-com:vml" Requires="v">
                  <p:oleObj spid="_x0000_s1040" name="Equation" r:id="rId8" imgW="335221" imgH="205740" progId="Equation.3">
                    <p:embed/>
                  </p:oleObj>
                </mc:Choice>
                <mc:Fallback>
                  <p:oleObj name="Equation" r:id="rId8" imgW="335221" imgH="2057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6" y="1396"/>
                          <a:ext cx="253"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278"/>
          <p:cNvGrpSpPr>
            <a:grpSpLocks/>
          </p:cNvGrpSpPr>
          <p:nvPr/>
        </p:nvGrpSpPr>
        <p:grpSpPr bwMode="auto">
          <a:xfrm>
            <a:off x="5149206" y="3876817"/>
            <a:ext cx="782637" cy="384175"/>
            <a:chOff x="3120" y="2398"/>
            <a:chExt cx="493" cy="242"/>
          </a:xfrm>
        </p:grpSpPr>
        <p:graphicFrame>
          <p:nvGraphicFramePr>
            <p:cNvPr id="7196" name="Object 279"/>
            <p:cNvGraphicFramePr>
              <a:graphicFrameLocks noChangeAspect="1"/>
            </p:cNvGraphicFramePr>
            <p:nvPr/>
          </p:nvGraphicFramePr>
          <p:xfrm>
            <a:off x="3120" y="2398"/>
            <a:ext cx="294" cy="242"/>
          </p:xfrm>
          <a:graphic>
            <a:graphicData uri="http://schemas.openxmlformats.org/presentationml/2006/ole">
              <mc:AlternateContent xmlns:mc="http://schemas.openxmlformats.org/markup-compatibility/2006">
                <mc:Choice xmlns:v="urn:schemas-microsoft-com:vml" Requires="v">
                  <p:oleObj spid="_x0000_s1041" name="Equation" r:id="rId10" imgW="335221" imgH="205740" progId="Equation.3">
                    <p:embed/>
                  </p:oleObj>
                </mc:Choice>
                <mc:Fallback>
                  <p:oleObj name="Equation" r:id="rId10" imgW="335221" imgH="2057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0" y="2398"/>
                          <a:ext cx="29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7" name="Line 280"/>
            <p:cNvSpPr>
              <a:spLocks noChangeShapeType="1"/>
            </p:cNvSpPr>
            <p:nvPr/>
          </p:nvSpPr>
          <p:spPr bwMode="auto">
            <a:xfrm flipH="1">
              <a:off x="3435" y="2494"/>
              <a:ext cx="178" cy="0"/>
            </a:xfrm>
            <a:prstGeom prst="line">
              <a:avLst/>
            </a:prstGeom>
            <a:noFill/>
            <a:ln w="19050">
              <a:solidFill>
                <a:srgbClr val="CC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45337" name="Rectangle 281"/>
          <p:cNvSpPr>
            <a:spLocks noChangeArrowheads="1"/>
          </p:cNvSpPr>
          <p:nvPr/>
        </p:nvSpPr>
        <p:spPr bwMode="auto">
          <a:xfrm>
            <a:off x="1097906" y="4724542"/>
            <a:ext cx="1556836" cy="566309"/>
          </a:xfrm>
          <a:prstGeom prst="rect">
            <a:avLst/>
          </a:prstGeom>
          <a:noFill/>
          <a:ln w="9525">
            <a:noFill/>
            <a:miter lim="800000"/>
            <a:headEnd/>
            <a:tailEnd/>
          </a:ln>
          <a:effectLst/>
        </p:spPr>
        <p:txBody>
          <a:bodyPr wrap="none">
            <a:spAutoFit/>
          </a:bodyPr>
          <a:lstStyle/>
          <a:p>
            <a:pPr eaLnBrk="1" hangingPunct="1">
              <a:lnSpc>
                <a:spcPct val="110000"/>
              </a:lnSpc>
              <a:defRPr/>
            </a:pPr>
            <a:r>
              <a:rPr lang="en-US" altLang="zh-CN" sz="2800" b="1" i="1">
                <a:solidFill>
                  <a:srgbClr val="004E00"/>
                </a:solidFill>
                <a:latin typeface="Times New Roman" panose="02020603050405020304" pitchFamily="18" charset="0"/>
                <a:cs typeface="Times New Roman" panose="02020603050405020304" pitchFamily="18" charset="0"/>
              </a:rPr>
              <a:t>u</a:t>
            </a:r>
            <a:r>
              <a:rPr lang="en-US" altLang="zh-CN" sz="2800" b="1">
                <a:solidFill>
                  <a:srgbClr val="004E00"/>
                </a:solidFill>
                <a:latin typeface="Times New Roman" panose="02020603050405020304" pitchFamily="18" charset="0"/>
                <a:cs typeface="Times New Roman" panose="02020603050405020304" pitchFamily="18" charset="0"/>
              </a:rPr>
              <a:t> </a:t>
            </a:r>
            <a:r>
              <a:rPr lang="zh-CN" altLang="zh-CN" sz="2800" b="1">
                <a:solidFill>
                  <a:srgbClr val="004E00"/>
                </a:solidFill>
                <a:latin typeface="Times New Roman" panose="02020603050405020304" pitchFamily="18" charset="0"/>
                <a:cs typeface="Times New Roman" panose="02020603050405020304" pitchFamily="18" charset="0"/>
              </a:rPr>
              <a:t>正半周</a:t>
            </a:r>
            <a:endParaRPr lang="zh-CN" altLang="en-US" sz="2800" b="1">
              <a:solidFill>
                <a:srgbClr val="004E00"/>
              </a:solidFill>
              <a:latin typeface="Times New Roman" panose="02020603050405020304" pitchFamily="18" charset="0"/>
              <a:cs typeface="Times New Roman" panose="02020603050405020304" pitchFamily="18" charset="0"/>
            </a:endParaRPr>
          </a:p>
        </p:txBody>
      </p:sp>
      <p:grpSp>
        <p:nvGrpSpPr>
          <p:cNvPr id="15" name="Group 282"/>
          <p:cNvGrpSpPr>
            <a:grpSpLocks/>
          </p:cNvGrpSpPr>
          <p:nvPr/>
        </p:nvGrpSpPr>
        <p:grpSpPr bwMode="auto">
          <a:xfrm>
            <a:off x="702618" y="2055954"/>
            <a:ext cx="496888" cy="1757363"/>
            <a:chOff x="435" y="1071"/>
            <a:chExt cx="313" cy="1107"/>
          </a:xfrm>
        </p:grpSpPr>
        <p:sp>
          <p:nvSpPr>
            <p:cNvPr id="7194" name="Rectangle 283"/>
            <p:cNvSpPr>
              <a:spLocks noChangeArrowheads="1"/>
            </p:cNvSpPr>
            <p:nvPr/>
          </p:nvSpPr>
          <p:spPr bwMode="auto">
            <a:xfrm>
              <a:off x="435" y="1071"/>
              <a:ext cx="31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FF3300"/>
                  </a:solidFill>
                  <a:cs typeface="Times New Roman" panose="02020603050405020304" pitchFamily="18" charset="0"/>
                  <a:sym typeface="Symbol" panose="05050102010706020507" pitchFamily="18" charset="2"/>
                </a:rPr>
                <a:t></a:t>
              </a:r>
            </a:p>
          </p:txBody>
        </p:sp>
        <p:sp>
          <p:nvSpPr>
            <p:cNvPr id="7195" name="Oval 284"/>
            <p:cNvSpPr>
              <a:spLocks noChangeArrowheads="1"/>
            </p:cNvSpPr>
            <p:nvPr/>
          </p:nvSpPr>
          <p:spPr bwMode="auto">
            <a:xfrm flipV="1">
              <a:off x="490" y="1986"/>
              <a:ext cx="192" cy="192"/>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600" b="1">
                  <a:solidFill>
                    <a:srgbClr val="FF3300"/>
                  </a:solidFill>
                  <a:ea typeface="楷体_GB2312" pitchFamily="49" charset="-122"/>
                  <a:cs typeface="Times New Roman" panose="02020603050405020304" pitchFamily="18" charset="0"/>
                </a:rPr>
                <a:t>－</a:t>
              </a:r>
            </a:p>
          </p:txBody>
        </p:sp>
      </p:grpSp>
      <p:grpSp>
        <p:nvGrpSpPr>
          <p:cNvPr id="16" name="Group 285"/>
          <p:cNvGrpSpPr>
            <a:grpSpLocks/>
          </p:cNvGrpSpPr>
          <p:nvPr/>
        </p:nvGrpSpPr>
        <p:grpSpPr bwMode="auto">
          <a:xfrm>
            <a:off x="4488806" y="2360754"/>
            <a:ext cx="496887" cy="1138238"/>
            <a:chOff x="2839" y="1271"/>
            <a:chExt cx="313" cy="717"/>
          </a:xfrm>
        </p:grpSpPr>
        <p:sp>
          <p:nvSpPr>
            <p:cNvPr id="7192" name="Rectangle 286"/>
            <p:cNvSpPr>
              <a:spLocks noChangeArrowheads="1"/>
            </p:cNvSpPr>
            <p:nvPr/>
          </p:nvSpPr>
          <p:spPr bwMode="auto">
            <a:xfrm>
              <a:off x="2839" y="1271"/>
              <a:ext cx="31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FF3300"/>
                  </a:solidFill>
                  <a:cs typeface="Times New Roman" panose="02020603050405020304" pitchFamily="18" charset="0"/>
                  <a:sym typeface="Symbol" panose="05050102010706020507" pitchFamily="18" charset="2"/>
                </a:rPr>
                <a:t></a:t>
              </a:r>
            </a:p>
          </p:txBody>
        </p:sp>
        <p:sp>
          <p:nvSpPr>
            <p:cNvPr id="7193" name="Oval 287"/>
            <p:cNvSpPr>
              <a:spLocks noChangeArrowheads="1"/>
            </p:cNvSpPr>
            <p:nvPr/>
          </p:nvSpPr>
          <p:spPr bwMode="auto">
            <a:xfrm flipV="1">
              <a:off x="2889" y="1808"/>
              <a:ext cx="182" cy="1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600" b="1">
                  <a:solidFill>
                    <a:srgbClr val="FF3300"/>
                  </a:solidFill>
                  <a:ea typeface="楷体_GB2312" pitchFamily="49" charset="-122"/>
                  <a:cs typeface="Times New Roman" panose="02020603050405020304" pitchFamily="18" charset="0"/>
                </a:rPr>
                <a:t>－</a:t>
              </a:r>
            </a:p>
          </p:txBody>
        </p:sp>
      </p:grpSp>
    </p:spTree>
    <p:extLst>
      <p:ext uri="{BB962C8B-B14F-4D97-AF65-F5344CB8AC3E}">
        <p14:creationId xmlns:p14="http://schemas.microsoft.com/office/powerpoint/2010/main" val="3167266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255"/>
                                        </p:tgtEl>
                                        <p:attrNameLst>
                                          <p:attrName>style.visibility</p:attrName>
                                        </p:attrNameLst>
                                      </p:cBhvr>
                                      <p:to>
                                        <p:strVal val="visible"/>
                                      </p:to>
                                    </p:set>
                                    <p:animEffect transition="in" filter="wipe(left)">
                                      <p:cBhvr>
                                        <p:cTn id="7" dur="500"/>
                                        <p:tgtEl>
                                          <p:spTgt spid="452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5344"/>
                                        </p:tgtEl>
                                        <p:attrNameLst>
                                          <p:attrName>style.visibility</p:attrName>
                                        </p:attrNameLst>
                                      </p:cBhvr>
                                      <p:to>
                                        <p:strVal val="visible"/>
                                      </p:to>
                                    </p:set>
                                    <p:animEffect transition="in" filter="wipe(left)">
                                      <p:cBhvr>
                                        <p:cTn id="12" dur="1000"/>
                                        <p:tgtEl>
                                          <p:spTgt spid="453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5252"/>
                                        </p:tgtEl>
                                        <p:attrNameLst>
                                          <p:attrName>style.visibility</p:attrName>
                                        </p:attrNameLst>
                                      </p:cBhvr>
                                      <p:to>
                                        <p:strVal val="visible"/>
                                      </p:to>
                                    </p:set>
                                    <p:animEffect transition="in" filter="box(out)">
                                      <p:cBhvr>
                                        <p:cTn id="17" dur="500"/>
                                        <p:tgtEl>
                                          <p:spTgt spid="452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337"/>
                                        </p:tgtEl>
                                        <p:attrNameLst>
                                          <p:attrName>style.visibility</p:attrName>
                                        </p:attrNameLst>
                                      </p:cBhvr>
                                      <p:to>
                                        <p:strVal val="visible"/>
                                      </p:to>
                                    </p:set>
                                    <p:animEffect transition="in" filter="wipe(left)">
                                      <p:cBhvr>
                                        <p:cTn id="22" dur="500"/>
                                        <p:tgtEl>
                                          <p:spTgt spid="45337"/>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45253"/>
                                        </p:tgtEl>
                                        <p:attrNameLst>
                                          <p:attrName>style.visibility</p:attrName>
                                        </p:attrNameLst>
                                      </p:cBhvr>
                                      <p:to>
                                        <p:strVal val="visible"/>
                                      </p:to>
                                    </p:set>
                                    <p:animEffect transition="in" filter="blinds(vertical)">
                                      <p:cBhvr>
                                        <p:cTn id="31" dur="500"/>
                                        <p:tgtEl>
                                          <p:spTgt spid="4525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3"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strips(upRight)">
                                      <p:cBhvr>
                                        <p:cTn id="36" dur="500"/>
                                        <p:tgtEl>
                                          <p:spTgt spid="5"/>
                                        </p:tgtEl>
                                      </p:cBhvr>
                                    </p:animEffect>
                                  </p:childTnLst>
                                </p:cTn>
                              </p:par>
                            </p:childTnLst>
                          </p:cTn>
                        </p:par>
                        <p:par>
                          <p:cTn id="37" fill="hold" nodeType="afterGroup">
                            <p:stCondLst>
                              <p:cond delay="500"/>
                            </p:stCondLst>
                            <p:childTnLst>
                              <p:par>
                                <p:cTn id="38" presetID="18" presetClass="entr" presetSubtype="6"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strips(downRight)">
                                      <p:cBhvr>
                                        <p:cTn id="40" dur="500"/>
                                        <p:tgtEl>
                                          <p:spTgt spid="3"/>
                                        </p:tgtEl>
                                      </p:cBhvr>
                                    </p:animEffect>
                                  </p:childTnLst>
                                </p:cTn>
                              </p:par>
                            </p:childTnLst>
                          </p:cTn>
                        </p:par>
                        <p:par>
                          <p:cTn id="41" fill="hold" nodeType="afterGroup">
                            <p:stCondLst>
                              <p:cond delay="1000"/>
                            </p:stCondLst>
                            <p:childTnLst>
                              <p:par>
                                <p:cTn id="42" presetID="18" presetClass="entr" presetSubtype="9"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strips(upLeft)">
                                      <p:cBhvr>
                                        <p:cTn id="44" dur="500"/>
                                        <p:tgtEl>
                                          <p:spTgt spid="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45254">
                                            <p:txEl>
                                              <p:pRg st="0" end="0"/>
                                            </p:txEl>
                                          </p:spTgt>
                                        </p:tgtEl>
                                        <p:attrNameLst>
                                          <p:attrName>style.visibility</p:attrName>
                                        </p:attrNameLst>
                                      </p:cBhvr>
                                      <p:to>
                                        <p:strVal val="visible"/>
                                      </p:to>
                                    </p:set>
                                    <p:animEffect transition="in" filter="blinds(vertical)">
                                      <p:cBhvr>
                                        <p:cTn id="54" dur="500"/>
                                        <p:tgtEl>
                                          <p:spTgt spid="45254">
                                            <p:txEl>
                                              <p:pRg st="0" end="0"/>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left)">
                                      <p:cBhvr>
                                        <p:cTn id="64" dur="500"/>
                                        <p:tgtEl>
                                          <p:spTgt spid="1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1"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ppt_x</p:attrName>
                                        </p:attrNameLst>
                                      </p:cBhvr>
                                      <p:tavLst>
                                        <p:tav tm="0">
                                          <p:val>
                                            <p:strVal val="#ppt_x"/>
                                          </p:val>
                                        </p:tav>
                                        <p:tav tm="100000">
                                          <p:val>
                                            <p:strVal val="#ppt_x"/>
                                          </p:val>
                                        </p:tav>
                                      </p:tavLst>
                                    </p:anim>
                                    <p:anim calcmode="lin" valueType="num">
                                      <p:cBhvr>
                                        <p:cTn id="70" dur="500" fill="hold"/>
                                        <p:tgtEl>
                                          <p:spTgt spid="6"/>
                                        </p:tgtEl>
                                        <p:attrNameLst>
                                          <p:attrName>ppt_y</p:attrName>
                                        </p:attrNameLst>
                                      </p:cBhvr>
                                      <p:tavLst>
                                        <p:tav tm="0">
                                          <p:val>
                                            <p:strVal val="#ppt_y-#ppt_h/2"/>
                                          </p:val>
                                        </p:tav>
                                        <p:tav tm="100000">
                                          <p:val>
                                            <p:strVal val="#ppt_y"/>
                                          </p:val>
                                        </p:tav>
                                      </p:tavLst>
                                    </p:anim>
                                    <p:anim calcmode="lin" valueType="num">
                                      <p:cBhvr>
                                        <p:cTn id="71" dur="500" fill="hold"/>
                                        <p:tgtEl>
                                          <p:spTgt spid="6"/>
                                        </p:tgtEl>
                                        <p:attrNameLst>
                                          <p:attrName>ppt_w</p:attrName>
                                        </p:attrNameLst>
                                      </p:cBhvr>
                                      <p:tavLst>
                                        <p:tav tm="0">
                                          <p:val>
                                            <p:strVal val="#ppt_w"/>
                                          </p:val>
                                        </p:tav>
                                        <p:tav tm="100000">
                                          <p:val>
                                            <p:strVal val="#ppt_w"/>
                                          </p:val>
                                        </p:tav>
                                      </p:tavLst>
                                    </p:anim>
                                    <p:anim calcmode="lin" valueType="num">
                                      <p:cBhvr>
                                        <p:cTn id="72"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left)">
                                      <p:cBhvr>
                                        <p:cTn id="77" dur="500"/>
                                        <p:tgtEl>
                                          <p:spTgt spid="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8" presetClass="entr" presetSubtype="3" fill="hold" grpId="0" nodeType="clickEffect">
                                  <p:stCondLst>
                                    <p:cond delay="0"/>
                                  </p:stCondLst>
                                  <p:childTnLst>
                                    <p:set>
                                      <p:cBhvr>
                                        <p:cTn id="81" dur="1" fill="hold">
                                          <p:stCondLst>
                                            <p:cond delay="0"/>
                                          </p:stCondLst>
                                        </p:cTn>
                                        <p:tgtEl>
                                          <p:spTgt spid="45302"/>
                                        </p:tgtEl>
                                        <p:attrNameLst>
                                          <p:attrName>style.visibility</p:attrName>
                                        </p:attrNameLst>
                                      </p:cBhvr>
                                      <p:to>
                                        <p:strVal val="visible"/>
                                      </p:to>
                                    </p:set>
                                    <p:animEffect transition="in" filter="strips(upRight)">
                                      <p:cBhvr>
                                        <p:cTn id="82" dur="500"/>
                                        <p:tgtEl>
                                          <p:spTgt spid="4530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8" presetClass="entr" presetSubtype="3" fill="hold" grpId="0" nodeType="clickEffect">
                                  <p:stCondLst>
                                    <p:cond delay="0"/>
                                  </p:stCondLst>
                                  <p:childTnLst>
                                    <p:set>
                                      <p:cBhvr>
                                        <p:cTn id="86" dur="1" fill="hold">
                                          <p:stCondLst>
                                            <p:cond delay="0"/>
                                          </p:stCondLst>
                                        </p:cTn>
                                        <p:tgtEl>
                                          <p:spTgt spid="45303"/>
                                        </p:tgtEl>
                                        <p:attrNameLst>
                                          <p:attrName>style.visibility</p:attrName>
                                        </p:attrNameLst>
                                      </p:cBhvr>
                                      <p:to>
                                        <p:strVal val="visible"/>
                                      </p:to>
                                    </p:set>
                                    <p:animEffect transition="in" filter="strips(upRight)">
                                      <p:cBhvr>
                                        <p:cTn id="87" dur="500"/>
                                        <p:tgtEl>
                                          <p:spTgt spid="45303"/>
                                        </p:tgtEl>
                                      </p:cBhvr>
                                    </p:animEffect>
                                  </p:childTnLst>
                                </p:cTn>
                              </p:par>
                            </p:childTnLst>
                          </p:cTn>
                        </p:par>
                        <p:par>
                          <p:cTn id="88" fill="hold" nodeType="afterGroup">
                            <p:stCondLst>
                              <p:cond delay="500"/>
                            </p:stCondLst>
                            <p:childTnLst>
                              <p:par>
                                <p:cTn id="89" presetID="18" presetClass="entr" presetSubtype="3" fill="hold" grpId="0" nodeType="afterEffect">
                                  <p:stCondLst>
                                    <p:cond delay="0"/>
                                  </p:stCondLst>
                                  <p:childTnLst>
                                    <p:set>
                                      <p:cBhvr>
                                        <p:cTn id="90" dur="1" fill="hold">
                                          <p:stCondLst>
                                            <p:cond delay="0"/>
                                          </p:stCondLst>
                                        </p:cTn>
                                        <p:tgtEl>
                                          <p:spTgt spid="45304"/>
                                        </p:tgtEl>
                                        <p:attrNameLst>
                                          <p:attrName>style.visibility</p:attrName>
                                        </p:attrNameLst>
                                      </p:cBhvr>
                                      <p:to>
                                        <p:strVal val="visible"/>
                                      </p:to>
                                    </p:set>
                                    <p:animEffect transition="in" filter="strips(upRight)">
                                      <p:cBhvr>
                                        <p:cTn id="91" dur="500"/>
                                        <p:tgtEl>
                                          <p:spTgt spid="4530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left)">
                                      <p:cBhvr>
                                        <p:cTn id="96" dur="500"/>
                                        <p:tgtEl>
                                          <p:spTgt spid="14"/>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2"/>
                                        </p:tgtEl>
                                        <p:attrNameLst>
                                          <p:attrName>style.visibility</p:attrName>
                                        </p:attrNameLst>
                                      </p:cBhvr>
                                      <p:to>
                                        <p:strVal val="visible"/>
                                      </p:to>
                                    </p:set>
                                    <p:animEffect transition="in" filter="wipe(left)">
                                      <p:cBhvr>
                                        <p:cTn id="101" dur="500"/>
                                        <p:tgtEl>
                                          <p:spTgt spid="2"/>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7"/>
                                        </p:tgtEl>
                                        <p:attrNameLst>
                                          <p:attrName>style.visibility</p:attrName>
                                        </p:attrNameLst>
                                      </p:cBhvr>
                                      <p:to>
                                        <p:strVal val="visible"/>
                                      </p:to>
                                    </p:set>
                                    <p:animEffect transition="in" filter="wipe(left)">
                                      <p:cBhvr>
                                        <p:cTn id="10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52" grpId="0" animBg="1" autoUpdateAnimBg="0"/>
      <p:bldP spid="45253" grpId="0" autoUpdateAnimBg="0"/>
      <p:bldP spid="45254" grpId="0" build="p" autoUpdateAnimBg="0"/>
      <p:bldP spid="45255" grpId="0" autoUpdateAnimBg="0"/>
      <p:bldP spid="45302" grpId="0" animBg="1"/>
      <p:bldP spid="45303" grpId="0" animBg="1"/>
      <p:bldP spid="45304" grpId="0" animBg="1"/>
      <p:bldP spid="453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7"/>
          <p:cNvSpPr>
            <a:spLocks noChangeShapeType="1"/>
          </p:cNvSpPr>
          <p:nvPr/>
        </p:nvSpPr>
        <p:spPr bwMode="auto">
          <a:xfrm flipV="1">
            <a:off x="5709767" y="2211309"/>
            <a:ext cx="0" cy="1524000"/>
          </a:xfrm>
          <a:prstGeom prst="line">
            <a:avLst/>
          </a:prstGeom>
          <a:noFill/>
          <a:ln w="28575">
            <a:solidFill>
              <a:srgbClr val="00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195" name="Line 8"/>
          <p:cNvSpPr>
            <a:spLocks noChangeShapeType="1"/>
          </p:cNvSpPr>
          <p:nvPr/>
        </p:nvSpPr>
        <p:spPr bwMode="auto">
          <a:xfrm>
            <a:off x="5709767" y="3049509"/>
            <a:ext cx="2801937" cy="0"/>
          </a:xfrm>
          <a:prstGeom prst="line">
            <a:avLst/>
          </a:prstGeom>
          <a:noFill/>
          <a:ln w="28575">
            <a:solidFill>
              <a:srgbClr val="00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196" name="Text Box 9"/>
          <p:cNvSpPr txBox="1">
            <a:spLocks noChangeArrowheads="1"/>
          </p:cNvSpPr>
          <p:nvPr/>
        </p:nvSpPr>
        <p:spPr bwMode="auto">
          <a:xfrm>
            <a:off x="5344642" y="1876347"/>
            <a:ext cx="365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800" b="1" i="1">
                <a:solidFill>
                  <a:srgbClr val="000000"/>
                </a:solidFill>
                <a:ea typeface="楷体_GB2312" pitchFamily="49" charset="-122"/>
                <a:cs typeface="Times New Roman" panose="02020603050405020304" pitchFamily="18" charset="0"/>
              </a:rPr>
              <a:t>u</a:t>
            </a:r>
            <a:endParaRPr kumimoji="0" lang="en-US" altLang="zh-CN" sz="2800" b="1">
              <a:solidFill>
                <a:srgbClr val="000000"/>
              </a:solidFill>
              <a:ea typeface="楷体_GB2312" pitchFamily="49" charset="-122"/>
              <a:cs typeface="Times New Roman" panose="02020603050405020304" pitchFamily="18" charset="0"/>
            </a:endParaRPr>
          </a:p>
        </p:txBody>
      </p:sp>
      <p:sp>
        <p:nvSpPr>
          <p:cNvPr id="8197" name="Text Box 10"/>
          <p:cNvSpPr txBox="1">
            <a:spLocks noChangeArrowheads="1"/>
          </p:cNvSpPr>
          <p:nvPr/>
        </p:nvSpPr>
        <p:spPr bwMode="auto">
          <a:xfrm>
            <a:off x="8089429" y="3003472"/>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b="1" i="1">
                <a:solidFill>
                  <a:srgbClr val="000000"/>
                </a:solidFill>
                <a:ea typeface="楷体_GB2312" pitchFamily="49" charset="-122"/>
                <a:cs typeface="Times New Roman" panose="02020603050405020304" pitchFamily="18" charset="0"/>
                <a:sym typeface="Symbol" panose="05050102010706020507" pitchFamily="18" charset="2"/>
              </a:rPr>
              <a:t></a:t>
            </a:r>
            <a:r>
              <a:rPr kumimoji="0" lang="en-US" altLang="zh-CN" b="1" i="1">
                <a:solidFill>
                  <a:srgbClr val="000000"/>
                </a:solidFill>
                <a:ea typeface="楷体_GB2312" pitchFamily="49" charset="-122"/>
                <a:cs typeface="Times New Roman" panose="02020603050405020304" pitchFamily="18" charset="0"/>
              </a:rPr>
              <a:t>t</a:t>
            </a:r>
            <a:endParaRPr kumimoji="0" lang="en-US" altLang="zh-CN" b="1">
              <a:solidFill>
                <a:srgbClr val="000000"/>
              </a:solidFill>
              <a:ea typeface="楷体_GB2312" pitchFamily="49" charset="-122"/>
              <a:cs typeface="Times New Roman" panose="02020603050405020304" pitchFamily="18" charset="0"/>
            </a:endParaRPr>
          </a:p>
        </p:txBody>
      </p:sp>
      <p:sp>
        <p:nvSpPr>
          <p:cNvPr id="8198" name="Text Box 11"/>
          <p:cNvSpPr txBox="1">
            <a:spLocks noChangeArrowheads="1"/>
          </p:cNvSpPr>
          <p:nvPr/>
        </p:nvSpPr>
        <p:spPr bwMode="auto">
          <a:xfrm>
            <a:off x="5417667" y="2870122"/>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800" b="1" i="1">
                <a:solidFill>
                  <a:srgbClr val="000000"/>
                </a:solidFill>
                <a:cs typeface="Times New Roman" panose="02020603050405020304" pitchFamily="18" charset="0"/>
              </a:rPr>
              <a:t>O</a:t>
            </a:r>
          </a:p>
        </p:txBody>
      </p:sp>
      <p:grpSp>
        <p:nvGrpSpPr>
          <p:cNvPr id="8199" name="Group 13"/>
          <p:cNvGrpSpPr>
            <a:grpSpLocks/>
          </p:cNvGrpSpPr>
          <p:nvPr/>
        </p:nvGrpSpPr>
        <p:grpSpPr bwMode="auto">
          <a:xfrm>
            <a:off x="5244629" y="4587797"/>
            <a:ext cx="3529013" cy="1422400"/>
            <a:chOff x="3201" y="2793"/>
            <a:chExt cx="2223" cy="896"/>
          </a:xfrm>
        </p:grpSpPr>
        <p:sp>
          <p:nvSpPr>
            <p:cNvPr id="8249" name="Line 14"/>
            <p:cNvSpPr>
              <a:spLocks noChangeShapeType="1"/>
            </p:cNvSpPr>
            <p:nvPr/>
          </p:nvSpPr>
          <p:spPr bwMode="auto">
            <a:xfrm flipV="1">
              <a:off x="3505" y="3065"/>
              <a:ext cx="0" cy="624"/>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50" name="Line 15"/>
            <p:cNvSpPr>
              <a:spLocks noChangeShapeType="1"/>
            </p:cNvSpPr>
            <p:nvPr/>
          </p:nvSpPr>
          <p:spPr bwMode="auto">
            <a:xfrm>
              <a:off x="3505" y="3257"/>
              <a:ext cx="1765" cy="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aphicFrame>
          <p:nvGraphicFramePr>
            <p:cNvPr id="8251" name="Object 16"/>
            <p:cNvGraphicFramePr>
              <a:graphicFrameLocks noChangeAspect="1"/>
            </p:cNvGraphicFramePr>
            <p:nvPr/>
          </p:nvGraphicFramePr>
          <p:xfrm>
            <a:off x="5200" y="3257"/>
            <a:ext cx="224" cy="199"/>
          </p:xfrm>
          <a:graphic>
            <a:graphicData uri="http://schemas.openxmlformats.org/presentationml/2006/ole">
              <mc:AlternateContent xmlns:mc="http://schemas.openxmlformats.org/markup-compatibility/2006">
                <mc:Choice xmlns:v="urn:schemas-microsoft-com:vml" Requires="v">
                  <p:oleObj spid="_x0000_s2065" name="公式" r:id="rId3" imgW="236264" imgH="159862" progId="Equation.3">
                    <p:embed/>
                  </p:oleObj>
                </mc:Choice>
                <mc:Fallback>
                  <p:oleObj name="公式" r:id="rId3" imgW="236264" imgH="15986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 y="3257"/>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52" name="Rectangle 17"/>
            <p:cNvSpPr>
              <a:spLocks noChangeArrowheads="1"/>
            </p:cNvSpPr>
            <p:nvPr/>
          </p:nvSpPr>
          <p:spPr bwMode="auto">
            <a:xfrm>
              <a:off x="3201" y="2793"/>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i="1">
                  <a:ea typeface="楷体_GB2312" pitchFamily="49" charset="-122"/>
                  <a:cs typeface="Times New Roman" panose="02020603050405020304" pitchFamily="18" charset="0"/>
                </a:rPr>
                <a:t>u</a:t>
              </a:r>
              <a:r>
                <a:rPr lang="en-US" altLang="zh-CN" sz="2800" b="1" baseline="-25000">
                  <a:ea typeface="楷体_GB2312" pitchFamily="49" charset="-122"/>
                  <a:cs typeface="Times New Roman" panose="02020603050405020304" pitchFamily="18" charset="0"/>
                </a:rPr>
                <a:t>D</a:t>
              </a:r>
            </a:p>
          </p:txBody>
        </p:sp>
        <p:sp>
          <p:nvSpPr>
            <p:cNvPr id="8253" name="Rectangle 18"/>
            <p:cNvSpPr>
              <a:spLocks noChangeArrowheads="1"/>
            </p:cNvSpPr>
            <p:nvPr/>
          </p:nvSpPr>
          <p:spPr bwMode="auto">
            <a:xfrm>
              <a:off x="3312" y="3177"/>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1800" b="1" i="1">
                  <a:solidFill>
                    <a:srgbClr val="000000"/>
                  </a:solidFill>
                  <a:cs typeface="Times New Roman" panose="02020603050405020304" pitchFamily="18" charset="0"/>
                </a:rPr>
                <a:t>O</a:t>
              </a:r>
            </a:p>
          </p:txBody>
        </p:sp>
      </p:grpSp>
      <p:sp>
        <p:nvSpPr>
          <p:cNvPr id="99347" name="Rectangle 19"/>
          <p:cNvSpPr>
            <a:spLocks noGrp="1" noChangeArrowheads="1"/>
          </p:cNvSpPr>
          <p:nvPr>
            <p:ph type="subTitle" idx="4294967295"/>
          </p:nvPr>
        </p:nvSpPr>
        <p:spPr bwMode="auto">
          <a:xfrm>
            <a:off x="620242" y="3922634"/>
            <a:ext cx="2667000" cy="533400"/>
          </a:xfrm>
          <a:prstGeom prst="rect">
            <a:avLst/>
          </a:prstGeom>
          <a:ln>
            <a:miter lim="800000"/>
            <a:headEnd/>
            <a:tailEnd/>
          </a:ln>
        </p:spPr>
        <p:txBody>
          <a:bodyPr/>
          <a:lstStyle/>
          <a:p>
            <a:pPr eaLnBrk="1" hangingPunct="1">
              <a:buFontTx/>
              <a:buNone/>
              <a:defRPr/>
            </a:pPr>
            <a:r>
              <a:rPr lang="en-US" altLang="zh-CN" sz="2800" b="1" smtClean="0">
                <a:solidFill>
                  <a:srgbClr val="E60000"/>
                </a:solidFill>
                <a:latin typeface="Times New Roman" panose="02020603050405020304" pitchFamily="18" charset="0"/>
                <a:cs typeface="Times New Roman" panose="02020603050405020304" pitchFamily="18" charset="0"/>
              </a:rPr>
              <a:t>2. </a:t>
            </a:r>
            <a:r>
              <a:rPr lang="zh-CN" altLang="en-US" sz="2800" b="1" smtClean="0">
                <a:solidFill>
                  <a:srgbClr val="E60000"/>
                </a:solidFill>
                <a:latin typeface="Times New Roman" panose="02020603050405020304" pitchFamily="18" charset="0"/>
                <a:cs typeface="Times New Roman" panose="02020603050405020304" pitchFamily="18" charset="0"/>
              </a:rPr>
              <a:t>工作原理</a:t>
            </a:r>
          </a:p>
        </p:txBody>
      </p:sp>
      <p:sp>
        <p:nvSpPr>
          <p:cNvPr id="99348" name="Rectangle 20"/>
          <p:cNvSpPr>
            <a:spLocks noChangeArrowheads="1"/>
          </p:cNvSpPr>
          <p:nvPr/>
        </p:nvSpPr>
        <p:spPr bwMode="auto">
          <a:xfrm>
            <a:off x="848842" y="4821159"/>
            <a:ext cx="4179887" cy="566309"/>
          </a:xfrm>
          <a:prstGeom prst="rect">
            <a:avLst/>
          </a:prstGeom>
          <a:noFill/>
          <a:ln w="9525">
            <a:noFill/>
            <a:miter lim="800000"/>
            <a:headEnd/>
            <a:tailEnd/>
          </a:ln>
          <a:effectLst/>
        </p:spPr>
        <p:txBody>
          <a:bodyPr>
            <a:spAutoFit/>
          </a:bodyPr>
          <a:lstStyle/>
          <a:p>
            <a:pPr eaLnBrk="1" hangingPunct="1">
              <a:lnSpc>
                <a:spcPct val="110000"/>
              </a:lnSpc>
              <a:defRPr/>
            </a:pPr>
            <a:r>
              <a:rPr lang="en-US" altLang="zh-CN" sz="2800" b="1" i="1">
                <a:solidFill>
                  <a:srgbClr val="004E00"/>
                </a:solidFill>
                <a:latin typeface="Times New Roman" panose="02020603050405020304" pitchFamily="18" charset="0"/>
                <a:cs typeface="Times New Roman" panose="02020603050405020304" pitchFamily="18" charset="0"/>
              </a:rPr>
              <a:t>V</a:t>
            </a:r>
            <a:r>
              <a:rPr lang="en-US" altLang="zh-CN" sz="2800" b="1" baseline="-25000">
                <a:solidFill>
                  <a:srgbClr val="004E00"/>
                </a:solidFill>
                <a:latin typeface="Times New Roman" panose="02020603050405020304" pitchFamily="18" charset="0"/>
                <a:cs typeface="Times New Roman" panose="02020603050405020304" pitchFamily="18" charset="0"/>
              </a:rPr>
              <a:t>a</a:t>
            </a:r>
            <a:r>
              <a:rPr lang="en-US" altLang="zh-CN" sz="2800" b="1">
                <a:solidFill>
                  <a:srgbClr val="004E00"/>
                </a:solidFill>
                <a:latin typeface="Times New Roman" panose="02020603050405020304" pitchFamily="18" charset="0"/>
                <a:cs typeface="Times New Roman" panose="02020603050405020304" pitchFamily="18" charset="0"/>
              </a:rPr>
              <a:t>&gt;</a:t>
            </a:r>
            <a:r>
              <a:rPr lang="en-US" altLang="zh-CN" sz="2800" b="1" i="1">
                <a:solidFill>
                  <a:srgbClr val="004E00"/>
                </a:solidFill>
                <a:latin typeface="Times New Roman" panose="02020603050405020304" pitchFamily="18" charset="0"/>
                <a:cs typeface="Times New Roman" panose="02020603050405020304" pitchFamily="18" charset="0"/>
              </a:rPr>
              <a:t>V</a:t>
            </a:r>
            <a:r>
              <a:rPr lang="en-US" altLang="zh-CN" sz="2800" b="1" baseline="-25000">
                <a:solidFill>
                  <a:srgbClr val="004E00"/>
                </a:solidFill>
                <a:latin typeface="Times New Roman" panose="02020603050405020304" pitchFamily="18" charset="0"/>
                <a:cs typeface="Times New Roman" panose="02020603050405020304" pitchFamily="18" charset="0"/>
              </a:rPr>
              <a:t>b</a:t>
            </a:r>
            <a:r>
              <a:rPr lang="zh-CN" altLang="en-US" sz="2800" b="1">
                <a:solidFill>
                  <a:srgbClr val="004E00"/>
                </a:solidFill>
                <a:latin typeface="Times New Roman" panose="02020603050405020304" pitchFamily="18" charset="0"/>
                <a:cs typeface="Times New Roman" panose="02020603050405020304" pitchFamily="18" charset="0"/>
              </a:rPr>
              <a:t>，</a:t>
            </a:r>
            <a:r>
              <a:rPr lang="zh-CN" altLang="zh-CN" sz="2800" b="1">
                <a:solidFill>
                  <a:srgbClr val="004E00"/>
                </a:solidFill>
                <a:latin typeface="Times New Roman" panose="02020603050405020304" pitchFamily="18" charset="0"/>
                <a:cs typeface="Times New Roman" panose="02020603050405020304" pitchFamily="18" charset="0"/>
              </a:rPr>
              <a:t>二极管</a:t>
            </a:r>
            <a:r>
              <a:rPr lang="en-US" altLang="zh-CN" sz="2800" b="1">
                <a:solidFill>
                  <a:srgbClr val="004E00"/>
                </a:solidFill>
                <a:latin typeface="Times New Roman" panose="02020603050405020304" pitchFamily="18" charset="0"/>
                <a:cs typeface="Times New Roman" panose="02020603050405020304" pitchFamily="18" charset="0"/>
              </a:rPr>
              <a:t>D</a:t>
            </a:r>
            <a:r>
              <a:rPr lang="zh-CN" altLang="zh-CN" sz="2800" b="1">
                <a:solidFill>
                  <a:srgbClr val="004E00"/>
                </a:solidFill>
                <a:latin typeface="Times New Roman" panose="02020603050405020304" pitchFamily="18" charset="0"/>
                <a:cs typeface="Times New Roman" panose="02020603050405020304" pitchFamily="18" charset="0"/>
              </a:rPr>
              <a:t>导通；</a:t>
            </a:r>
            <a:endParaRPr lang="zh-CN" altLang="en-US" sz="2800" b="1">
              <a:solidFill>
                <a:srgbClr val="004E00"/>
              </a:solidFill>
              <a:latin typeface="Times New Roman" panose="02020603050405020304" pitchFamily="18" charset="0"/>
              <a:cs typeface="Times New Roman" panose="02020603050405020304" pitchFamily="18" charset="0"/>
            </a:endParaRPr>
          </a:p>
        </p:txBody>
      </p:sp>
      <p:sp>
        <p:nvSpPr>
          <p:cNvPr id="99349" name="Rectangle 21"/>
          <p:cNvSpPr>
            <a:spLocks noChangeArrowheads="1"/>
          </p:cNvSpPr>
          <p:nvPr/>
        </p:nvSpPr>
        <p:spPr bwMode="auto">
          <a:xfrm>
            <a:off x="620242" y="1179434"/>
            <a:ext cx="1988045" cy="523220"/>
          </a:xfrm>
          <a:prstGeom prst="rect">
            <a:avLst/>
          </a:prstGeom>
          <a:noFill/>
          <a:ln w="9525">
            <a:noFill/>
            <a:miter lim="800000"/>
            <a:headEnd/>
            <a:tailEnd/>
          </a:ln>
          <a:effectLst/>
        </p:spPr>
        <p:txBody>
          <a:bodyPr wrap="none">
            <a:spAutoFit/>
          </a:bodyPr>
          <a:lstStyle/>
          <a:p>
            <a:pPr eaLnBrk="1" hangingPunct="1">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1. </a:t>
            </a:r>
            <a:r>
              <a:rPr lang="zh-CN" altLang="en-US" sz="2800" b="1">
                <a:solidFill>
                  <a:srgbClr val="E60000"/>
                </a:solidFill>
                <a:latin typeface="Times New Roman" panose="02020603050405020304" pitchFamily="18" charset="0"/>
                <a:cs typeface="Times New Roman" panose="02020603050405020304" pitchFamily="18" charset="0"/>
              </a:rPr>
              <a:t>电路结构</a:t>
            </a:r>
          </a:p>
        </p:txBody>
      </p:sp>
      <p:sp>
        <p:nvSpPr>
          <p:cNvPr id="8203" name="Freeform 59"/>
          <p:cNvSpPr>
            <a:spLocks/>
          </p:cNvSpPr>
          <p:nvPr/>
        </p:nvSpPr>
        <p:spPr bwMode="auto">
          <a:xfrm flipV="1">
            <a:off x="5727229" y="4105197"/>
            <a:ext cx="485775"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04" name="Freeform 60"/>
          <p:cNvSpPr>
            <a:spLocks/>
          </p:cNvSpPr>
          <p:nvPr/>
        </p:nvSpPr>
        <p:spPr bwMode="auto">
          <a:xfrm flipV="1">
            <a:off x="6701954" y="4105197"/>
            <a:ext cx="485775"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05" name="Freeform 61"/>
          <p:cNvSpPr>
            <a:spLocks/>
          </p:cNvSpPr>
          <p:nvPr/>
        </p:nvSpPr>
        <p:spPr bwMode="auto">
          <a:xfrm flipV="1">
            <a:off x="7676679" y="4105197"/>
            <a:ext cx="485775" cy="519112"/>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8206" name="Group 62"/>
          <p:cNvGrpSpPr>
            <a:grpSpLocks/>
          </p:cNvGrpSpPr>
          <p:nvPr/>
        </p:nvGrpSpPr>
        <p:grpSpPr bwMode="auto">
          <a:xfrm>
            <a:off x="6217767" y="3038397"/>
            <a:ext cx="1951037" cy="2286000"/>
            <a:chOff x="3744" y="1920"/>
            <a:chExt cx="1536" cy="1440"/>
          </a:xfrm>
        </p:grpSpPr>
        <p:sp>
          <p:nvSpPr>
            <p:cNvPr id="8244" name="Line 63"/>
            <p:cNvSpPr>
              <a:spLocks noChangeShapeType="1"/>
            </p:cNvSpPr>
            <p:nvPr/>
          </p:nvSpPr>
          <p:spPr bwMode="auto">
            <a:xfrm>
              <a:off x="3744"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45" name="Line 64"/>
            <p:cNvSpPr>
              <a:spLocks noChangeShapeType="1"/>
            </p:cNvSpPr>
            <p:nvPr/>
          </p:nvSpPr>
          <p:spPr bwMode="auto">
            <a:xfrm>
              <a:off x="4128"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46" name="Line 65"/>
            <p:cNvSpPr>
              <a:spLocks noChangeShapeType="1"/>
            </p:cNvSpPr>
            <p:nvPr/>
          </p:nvSpPr>
          <p:spPr bwMode="auto">
            <a:xfrm>
              <a:off x="4512"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47" name="Line 66"/>
            <p:cNvSpPr>
              <a:spLocks noChangeShapeType="1"/>
            </p:cNvSpPr>
            <p:nvPr/>
          </p:nvSpPr>
          <p:spPr bwMode="auto">
            <a:xfrm>
              <a:off x="4896"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48" name="Line 67"/>
            <p:cNvSpPr>
              <a:spLocks noChangeShapeType="1"/>
            </p:cNvSpPr>
            <p:nvPr/>
          </p:nvSpPr>
          <p:spPr bwMode="auto">
            <a:xfrm>
              <a:off x="5280" y="1920"/>
              <a:ext cx="0" cy="144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8207" name="Group 68"/>
          <p:cNvGrpSpPr>
            <a:grpSpLocks/>
          </p:cNvGrpSpPr>
          <p:nvPr/>
        </p:nvGrpSpPr>
        <p:grpSpPr bwMode="auto">
          <a:xfrm>
            <a:off x="5274792" y="3419397"/>
            <a:ext cx="3473450" cy="1546225"/>
            <a:chOff x="3220" y="2057"/>
            <a:chExt cx="2188" cy="974"/>
          </a:xfrm>
        </p:grpSpPr>
        <p:grpSp>
          <p:nvGrpSpPr>
            <p:cNvPr id="8236" name="Group 69"/>
            <p:cNvGrpSpPr>
              <a:grpSpLocks/>
            </p:cNvGrpSpPr>
            <p:nvPr/>
          </p:nvGrpSpPr>
          <p:grpSpPr bwMode="auto">
            <a:xfrm>
              <a:off x="3220" y="2057"/>
              <a:ext cx="2012" cy="962"/>
              <a:chOff x="3220" y="2057"/>
              <a:chExt cx="2012" cy="962"/>
            </a:xfrm>
          </p:grpSpPr>
          <p:grpSp>
            <p:nvGrpSpPr>
              <p:cNvPr id="8238" name="Group 70"/>
              <p:cNvGrpSpPr>
                <a:grpSpLocks/>
              </p:cNvGrpSpPr>
              <p:nvPr/>
            </p:nvGrpSpPr>
            <p:grpSpPr bwMode="auto">
              <a:xfrm>
                <a:off x="3220" y="2057"/>
                <a:ext cx="2012" cy="962"/>
                <a:chOff x="3001" y="2160"/>
                <a:chExt cx="2516" cy="962"/>
              </a:xfrm>
            </p:grpSpPr>
            <p:grpSp>
              <p:nvGrpSpPr>
                <p:cNvPr id="8240" name="Group 71"/>
                <p:cNvGrpSpPr>
                  <a:grpSpLocks/>
                </p:cNvGrpSpPr>
                <p:nvPr/>
              </p:nvGrpSpPr>
              <p:grpSpPr bwMode="auto">
                <a:xfrm>
                  <a:off x="3357" y="2400"/>
                  <a:ext cx="2160" cy="722"/>
                  <a:chOff x="3357" y="2400"/>
                  <a:chExt cx="2160" cy="722"/>
                </a:xfrm>
              </p:grpSpPr>
              <p:sp>
                <p:nvSpPr>
                  <p:cNvPr id="8242" name="Line 72"/>
                  <p:cNvSpPr>
                    <a:spLocks noChangeShapeType="1"/>
                  </p:cNvSpPr>
                  <p:nvPr/>
                </p:nvSpPr>
                <p:spPr bwMode="auto">
                  <a:xfrm flipV="1">
                    <a:off x="3357" y="2400"/>
                    <a:ext cx="0" cy="722"/>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43" name="Line 73"/>
                  <p:cNvSpPr>
                    <a:spLocks noChangeShapeType="1"/>
                  </p:cNvSpPr>
                  <p:nvPr/>
                </p:nvSpPr>
                <p:spPr bwMode="auto">
                  <a:xfrm>
                    <a:off x="3357" y="2914"/>
                    <a:ext cx="2160" cy="8"/>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8241" name="Text Box 74"/>
                <p:cNvSpPr txBox="1">
                  <a:spLocks noChangeArrowheads="1"/>
                </p:cNvSpPr>
                <p:nvPr/>
              </p:nvSpPr>
              <p:spPr bwMode="auto">
                <a:xfrm>
                  <a:off x="3001" y="216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ea typeface="楷体_GB2312" pitchFamily="49" charset="-122"/>
                      <a:cs typeface="Times New Roman" panose="02020603050405020304" pitchFamily="18" charset="0"/>
                    </a:rPr>
                    <a:t>u</a:t>
                  </a:r>
                  <a:r>
                    <a:rPr lang="en-US" altLang="zh-CN" sz="2800" b="1" baseline="-25000">
                      <a:ea typeface="楷体_GB2312" pitchFamily="49" charset="-122"/>
                      <a:cs typeface="Times New Roman" panose="02020603050405020304" pitchFamily="18" charset="0"/>
                    </a:rPr>
                    <a:t>o</a:t>
                  </a:r>
                  <a:endParaRPr lang="en-US" altLang="zh-CN" sz="2800" b="1">
                    <a:ea typeface="楷体_GB2312" pitchFamily="49" charset="-122"/>
                    <a:cs typeface="Times New Roman" panose="02020603050405020304" pitchFamily="18" charset="0"/>
                  </a:endParaRPr>
                </a:p>
              </p:txBody>
            </p:sp>
          </p:grpSp>
          <p:sp>
            <p:nvSpPr>
              <p:cNvPr id="8239" name="Rectangle 75"/>
              <p:cNvSpPr>
                <a:spLocks noChangeArrowheads="1"/>
              </p:cNvSpPr>
              <p:nvPr/>
            </p:nvSpPr>
            <p:spPr bwMode="auto">
              <a:xfrm>
                <a:off x="3312" y="2688"/>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1800" b="1" i="1">
                    <a:solidFill>
                      <a:srgbClr val="000000"/>
                    </a:solidFill>
                    <a:cs typeface="Times New Roman" panose="02020603050405020304" pitchFamily="18" charset="0"/>
                  </a:rPr>
                  <a:t>O</a:t>
                </a:r>
              </a:p>
            </p:txBody>
          </p:sp>
        </p:grpSp>
        <p:graphicFrame>
          <p:nvGraphicFramePr>
            <p:cNvPr id="8237" name="Object 76"/>
            <p:cNvGraphicFramePr>
              <a:graphicFrameLocks noChangeAspect="1"/>
            </p:cNvGraphicFramePr>
            <p:nvPr/>
          </p:nvGraphicFramePr>
          <p:xfrm>
            <a:off x="5184" y="2832"/>
            <a:ext cx="224" cy="199"/>
          </p:xfrm>
          <a:graphic>
            <a:graphicData uri="http://schemas.openxmlformats.org/presentationml/2006/ole">
              <mc:AlternateContent xmlns:mc="http://schemas.openxmlformats.org/markup-compatibility/2006">
                <mc:Choice xmlns:v="urn:schemas-microsoft-com:vml" Requires="v">
                  <p:oleObj spid="_x0000_s2066" name="公式" r:id="rId5" imgW="236264" imgH="159862" progId="Equation.3">
                    <p:embed/>
                  </p:oleObj>
                </mc:Choice>
                <mc:Fallback>
                  <p:oleObj name="公式" r:id="rId5" imgW="236264" imgH="1598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 y="2832"/>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08" name="Group 77"/>
          <p:cNvGrpSpPr>
            <a:grpSpLocks/>
          </p:cNvGrpSpPr>
          <p:nvPr/>
        </p:nvGrpSpPr>
        <p:grpSpPr bwMode="auto">
          <a:xfrm>
            <a:off x="5268442" y="2370059"/>
            <a:ext cx="2895600" cy="1201738"/>
            <a:chOff x="3216" y="1396"/>
            <a:chExt cx="1824" cy="757"/>
          </a:xfrm>
        </p:grpSpPr>
        <p:sp>
          <p:nvSpPr>
            <p:cNvPr id="8233" name="Line 78"/>
            <p:cNvSpPr>
              <a:spLocks noChangeShapeType="1"/>
            </p:cNvSpPr>
            <p:nvPr/>
          </p:nvSpPr>
          <p:spPr bwMode="auto">
            <a:xfrm>
              <a:off x="3505" y="1481"/>
              <a:ext cx="153"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34" name="Freeform 79"/>
            <p:cNvSpPr>
              <a:spLocks/>
            </p:cNvSpPr>
            <p:nvPr/>
          </p:nvSpPr>
          <p:spPr bwMode="auto">
            <a:xfrm>
              <a:off x="3505" y="1481"/>
              <a:ext cx="1535" cy="672"/>
            </a:xfrm>
            <a:custGeom>
              <a:avLst/>
              <a:gdLst>
                <a:gd name="T0" fmla="*/ 0 w 4320"/>
                <a:gd name="T1" fmla="*/ 165 h 960"/>
                <a:gd name="T2" fmla="*/ 19 w 4320"/>
                <a:gd name="T3" fmla="*/ 0 h 960"/>
                <a:gd name="T4" fmla="*/ 39 w 4320"/>
                <a:gd name="T5" fmla="*/ 165 h 960"/>
                <a:gd name="T6" fmla="*/ 58 w 4320"/>
                <a:gd name="T7" fmla="*/ 329 h 960"/>
                <a:gd name="T8" fmla="*/ 77 w 4320"/>
                <a:gd name="T9" fmla="*/ 165 h 960"/>
                <a:gd name="T10" fmla="*/ 97 w 4320"/>
                <a:gd name="T11" fmla="*/ 0 h 960"/>
                <a:gd name="T12" fmla="*/ 116 w 4320"/>
                <a:gd name="T13" fmla="*/ 165 h 960"/>
                <a:gd name="T14" fmla="*/ 136 w 4320"/>
                <a:gd name="T15" fmla="*/ 329 h 960"/>
                <a:gd name="T16" fmla="*/ 155 w 4320"/>
                <a:gd name="T17" fmla="*/ 165 h 960"/>
                <a:gd name="T18" fmla="*/ 174 w 4320"/>
                <a:gd name="T19" fmla="*/ 0 h 960"/>
                <a:gd name="T20" fmla="*/ 194 w 4320"/>
                <a:gd name="T21" fmla="*/ 165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aphicFrame>
          <p:nvGraphicFramePr>
            <p:cNvPr id="8235" name="Object 80"/>
            <p:cNvGraphicFramePr>
              <a:graphicFrameLocks noChangeAspect="1"/>
            </p:cNvGraphicFramePr>
            <p:nvPr/>
          </p:nvGraphicFramePr>
          <p:xfrm>
            <a:off x="3216" y="1396"/>
            <a:ext cx="253" cy="200"/>
          </p:xfrm>
          <a:graphic>
            <a:graphicData uri="http://schemas.openxmlformats.org/presentationml/2006/ole">
              <mc:AlternateContent xmlns:mc="http://schemas.openxmlformats.org/markup-compatibility/2006">
                <mc:Choice xmlns:v="urn:schemas-microsoft-com:vml" Requires="v">
                  <p:oleObj spid="_x0000_s2067" name="Equation" r:id="rId7" imgW="335221" imgH="205740" progId="Equation.3">
                    <p:embed/>
                  </p:oleObj>
                </mc:Choice>
                <mc:Fallback>
                  <p:oleObj name="Equation" r:id="rId7" imgW="335221" imgH="2057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 y="1396"/>
                          <a:ext cx="253"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09" name="Group 81"/>
          <p:cNvGrpSpPr>
            <a:grpSpLocks/>
          </p:cNvGrpSpPr>
          <p:nvPr/>
        </p:nvGrpSpPr>
        <p:grpSpPr bwMode="auto">
          <a:xfrm>
            <a:off x="5192242" y="3960734"/>
            <a:ext cx="782637" cy="384175"/>
            <a:chOff x="3120" y="2398"/>
            <a:chExt cx="493" cy="242"/>
          </a:xfrm>
        </p:grpSpPr>
        <p:graphicFrame>
          <p:nvGraphicFramePr>
            <p:cNvPr id="8231" name="Object 82"/>
            <p:cNvGraphicFramePr>
              <a:graphicFrameLocks noChangeAspect="1"/>
            </p:cNvGraphicFramePr>
            <p:nvPr/>
          </p:nvGraphicFramePr>
          <p:xfrm>
            <a:off x="3120" y="2398"/>
            <a:ext cx="294" cy="242"/>
          </p:xfrm>
          <a:graphic>
            <a:graphicData uri="http://schemas.openxmlformats.org/presentationml/2006/ole">
              <mc:AlternateContent xmlns:mc="http://schemas.openxmlformats.org/markup-compatibility/2006">
                <mc:Choice xmlns:v="urn:schemas-microsoft-com:vml" Requires="v">
                  <p:oleObj spid="_x0000_s2068" name="Equation" r:id="rId9" imgW="335221" imgH="205740" progId="Equation.3">
                    <p:embed/>
                  </p:oleObj>
                </mc:Choice>
                <mc:Fallback>
                  <p:oleObj name="Equation" r:id="rId9" imgW="335221" imgH="2057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0" y="2398"/>
                          <a:ext cx="29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2" name="Line 83"/>
            <p:cNvSpPr>
              <a:spLocks noChangeShapeType="1"/>
            </p:cNvSpPr>
            <p:nvPr/>
          </p:nvSpPr>
          <p:spPr bwMode="auto">
            <a:xfrm flipH="1">
              <a:off x="3435" y="2494"/>
              <a:ext cx="178" cy="0"/>
            </a:xfrm>
            <a:prstGeom prst="line">
              <a:avLst/>
            </a:prstGeom>
            <a:noFill/>
            <a:ln w="19050">
              <a:solidFill>
                <a:srgbClr val="CC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99412" name="Rectangle 84"/>
          <p:cNvSpPr>
            <a:spLocks noChangeArrowheads="1"/>
          </p:cNvSpPr>
          <p:nvPr/>
        </p:nvSpPr>
        <p:spPr bwMode="auto">
          <a:xfrm>
            <a:off x="925042" y="4319509"/>
            <a:ext cx="1556836" cy="566309"/>
          </a:xfrm>
          <a:prstGeom prst="rect">
            <a:avLst/>
          </a:prstGeom>
          <a:noFill/>
          <a:ln w="9525">
            <a:noFill/>
            <a:miter lim="800000"/>
            <a:headEnd/>
            <a:tailEnd/>
          </a:ln>
          <a:effectLst/>
        </p:spPr>
        <p:txBody>
          <a:bodyPr wrap="none">
            <a:spAutoFit/>
          </a:bodyPr>
          <a:lstStyle/>
          <a:p>
            <a:pPr eaLnBrk="1" hangingPunct="1">
              <a:lnSpc>
                <a:spcPct val="110000"/>
              </a:lnSpc>
              <a:defRPr/>
            </a:pPr>
            <a:r>
              <a:rPr lang="en-US" altLang="zh-CN" sz="2800" b="1" i="1">
                <a:solidFill>
                  <a:srgbClr val="004E00"/>
                </a:solidFill>
                <a:latin typeface="Times New Roman" panose="02020603050405020304" pitchFamily="18" charset="0"/>
                <a:cs typeface="Times New Roman" panose="02020603050405020304" pitchFamily="18" charset="0"/>
              </a:rPr>
              <a:t>u</a:t>
            </a:r>
            <a:r>
              <a:rPr lang="en-US" altLang="zh-CN" sz="2800" b="1">
                <a:solidFill>
                  <a:srgbClr val="004E00"/>
                </a:solidFill>
                <a:latin typeface="Times New Roman" panose="02020603050405020304" pitchFamily="18" charset="0"/>
                <a:cs typeface="Times New Roman" panose="02020603050405020304" pitchFamily="18" charset="0"/>
              </a:rPr>
              <a:t> </a:t>
            </a:r>
            <a:r>
              <a:rPr lang="zh-CN" altLang="zh-CN" sz="2800" b="1">
                <a:solidFill>
                  <a:srgbClr val="004E00"/>
                </a:solidFill>
                <a:latin typeface="Times New Roman" panose="02020603050405020304" pitchFamily="18" charset="0"/>
                <a:cs typeface="Times New Roman" panose="02020603050405020304" pitchFamily="18" charset="0"/>
              </a:rPr>
              <a:t>正半周</a:t>
            </a:r>
            <a:endParaRPr lang="zh-CN" altLang="en-US" sz="2800" b="1">
              <a:solidFill>
                <a:srgbClr val="004E00"/>
              </a:solidFill>
              <a:latin typeface="Times New Roman" panose="02020603050405020304" pitchFamily="18" charset="0"/>
              <a:cs typeface="Times New Roman" panose="02020603050405020304" pitchFamily="18" charset="0"/>
            </a:endParaRPr>
          </a:p>
        </p:txBody>
      </p:sp>
      <p:sp>
        <p:nvSpPr>
          <p:cNvPr id="99413" name="Rectangle 85"/>
          <p:cNvSpPr>
            <a:spLocks noChangeArrowheads="1"/>
          </p:cNvSpPr>
          <p:nvPr/>
        </p:nvSpPr>
        <p:spPr bwMode="auto">
          <a:xfrm>
            <a:off x="5187479" y="1408034"/>
            <a:ext cx="2514600" cy="457200"/>
          </a:xfrm>
          <a:prstGeom prst="rect">
            <a:avLst/>
          </a:prstGeom>
          <a:noFill/>
          <a:ln w="9525">
            <a:noFill/>
            <a:miter lim="800000"/>
            <a:headEnd/>
            <a:tailEnd/>
          </a:ln>
          <a:effectLst/>
        </p:spPr>
        <p:txBody>
          <a:bodyPr/>
          <a:lstStyle/>
          <a:p>
            <a:pPr marL="342900" indent="-342900" eaLnBrk="1" hangingPunct="1">
              <a:spcBef>
                <a:spcPct val="20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en-US" altLang="zh-CN" sz="2800" b="1">
                <a:solidFill>
                  <a:srgbClr val="E60000"/>
                </a:solidFill>
                <a:latin typeface="Times New Roman" panose="02020603050405020304" pitchFamily="18" charset="0"/>
                <a:cs typeface="Times New Roman" panose="02020603050405020304" pitchFamily="18" charset="0"/>
              </a:rPr>
              <a:t>3. </a:t>
            </a:r>
            <a:r>
              <a:rPr lang="zh-CN" altLang="en-US" sz="2800" b="1">
                <a:solidFill>
                  <a:srgbClr val="E60000"/>
                </a:solidFill>
                <a:latin typeface="Times New Roman" panose="02020603050405020304" pitchFamily="18" charset="0"/>
                <a:cs typeface="Times New Roman" panose="02020603050405020304" pitchFamily="18" charset="0"/>
              </a:rPr>
              <a:t>工作波形</a:t>
            </a:r>
          </a:p>
        </p:txBody>
      </p:sp>
      <p:sp>
        <p:nvSpPr>
          <p:cNvPr id="99414" name="Rectangle 86"/>
          <p:cNvSpPr>
            <a:spLocks noChangeArrowheads="1"/>
          </p:cNvSpPr>
          <p:nvPr/>
        </p:nvSpPr>
        <p:spPr bwMode="auto">
          <a:xfrm>
            <a:off x="832967" y="5813347"/>
            <a:ext cx="4252912"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b="1" i="1">
                <a:cs typeface="Times New Roman" panose="02020603050405020304" pitchFamily="18" charset="0"/>
              </a:rPr>
              <a:t>V</a:t>
            </a:r>
            <a:r>
              <a:rPr lang="en-US" altLang="zh-CN" sz="2800" b="1" baseline="-25000">
                <a:cs typeface="Times New Roman" panose="02020603050405020304" pitchFamily="18" charset="0"/>
              </a:rPr>
              <a:t>a</a:t>
            </a:r>
            <a:r>
              <a:rPr lang="en-US" altLang="zh-CN" sz="2800" b="1">
                <a:cs typeface="Times New Roman" panose="02020603050405020304" pitchFamily="18" charset="0"/>
              </a:rPr>
              <a:t>&lt; </a:t>
            </a:r>
            <a:r>
              <a:rPr lang="en-US" altLang="zh-CN" sz="2800" b="1" i="1">
                <a:cs typeface="Times New Roman" panose="02020603050405020304" pitchFamily="18" charset="0"/>
              </a:rPr>
              <a:t>V</a:t>
            </a:r>
            <a:r>
              <a:rPr lang="en-US" altLang="zh-CN" sz="2800" b="1" baseline="-25000">
                <a:cs typeface="Times New Roman" panose="02020603050405020304" pitchFamily="18" charset="0"/>
              </a:rPr>
              <a:t>b</a:t>
            </a:r>
            <a:r>
              <a:rPr lang="zh-CN" altLang="en-US" sz="2800" b="1">
                <a:cs typeface="Times New Roman" panose="02020603050405020304" pitchFamily="18" charset="0"/>
              </a:rPr>
              <a:t>，二极管</a:t>
            </a:r>
            <a:r>
              <a:rPr lang="en-US" altLang="zh-CN" sz="2800" b="1">
                <a:cs typeface="Times New Roman" panose="02020603050405020304" pitchFamily="18" charset="0"/>
              </a:rPr>
              <a:t>D </a:t>
            </a:r>
            <a:r>
              <a:rPr lang="zh-CN" altLang="zh-CN" sz="2800" b="1">
                <a:cs typeface="Times New Roman" panose="02020603050405020304" pitchFamily="18" charset="0"/>
              </a:rPr>
              <a:t>截止。</a:t>
            </a:r>
            <a:endParaRPr lang="zh-CN" altLang="en-US" sz="2800" b="1">
              <a:cs typeface="Times New Roman" panose="02020603050405020304" pitchFamily="18" charset="0"/>
            </a:endParaRPr>
          </a:p>
        </p:txBody>
      </p:sp>
      <p:sp>
        <p:nvSpPr>
          <p:cNvPr id="99415" name="Freeform 87"/>
          <p:cNvSpPr>
            <a:spLocks/>
          </p:cNvSpPr>
          <p:nvPr/>
        </p:nvSpPr>
        <p:spPr bwMode="auto">
          <a:xfrm>
            <a:off x="6201892" y="5324397"/>
            <a:ext cx="487362"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99416" name="Freeform 88"/>
          <p:cNvSpPr>
            <a:spLocks/>
          </p:cNvSpPr>
          <p:nvPr/>
        </p:nvSpPr>
        <p:spPr bwMode="auto">
          <a:xfrm>
            <a:off x="7176617" y="5324397"/>
            <a:ext cx="487362" cy="533400"/>
          </a:xfrm>
          <a:custGeom>
            <a:avLst/>
            <a:gdLst>
              <a:gd name="T0" fmla="*/ 0 w 864"/>
              <a:gd name="T1" fmla="*/ 0 h 480"/>
              <a:gd name="T2" fmla="*/ 2147483646 w 864"/>
              <a:gd name="T3" fmla="*/ 2147483646 h 480"/>
              <a:gd name="T4" fmla="*/ 2147483646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0" name="Group 89"/>
          <p:cNvGrpSpPr>
            <a:grpSpLocks/>
          </p:cNvGrpSpPr>
          <p:nvPr/>
        </p:nvGrpSpPr>
        <p:grpSpPr bwMode="auto">
          <a:xfrm>
            <a:off x="6201892" y="4614784"/>
            <a:ext cx="1462087" cy="0"/>
            <a:chOff x="3744" y="2913"/>
            <a:chExt cx="1152" cy="0"/>
          </a:xfrm>
        </p:grpSpPr>
        <p:sp>
          <p:nvSpPr>
            <p:cNvPr id="8229" name="Line 90"/>
            <p:cNvSpPr>
              <a:spLocks noChangeShapeType="1"/>
            </p:cNvSpPr>
            <p:nvPr/>
          </p:nvSpPr>
          <p:spPr bwMode="auto">
            <a:xfrm flipV="1">
              <a:off x="3744" y="2913"/>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30" name="Line 91"/>
            <p:cNvSpPr>
              <a:spLocks noChangeShapeType="1"/>
            </p:cNvSpPr>
            <p:nvPr/>
          </p:nvSpPr>
          <p:spPr bwMode="auto">
            <a:xfrm flipV="1">
              <a:off x="4512" y="2913"/>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8216" name="Group 92"/>
          <p:cNvGrpSpPr>
            <a:grpSpLocks/>
          </p:cNvGrpSpPr>
          <p:nvPr/>
        </p:nvGrpSpPr>
        <p:grpSpPr bwMode="auto">
          <a:xfrm>
            <a:off x="5714529" y="5324397"/>
            <a:ext cx="2438400" cy="0"/>
            <a:chOff x="3360" y="3360"/>
            <a:chExt cx="1920" cy="0"/>
          </a:xfrm>
        </p:grpSpPr>
        <p:sp>
          <p:nvSpPr>
            <p:cNvPr id="8226" name="Line 93"/>
            <p:cNvSpPr>
              <a:spLocks noChangeShapeType="1"/>
            </p:cNvSpPr>
            <p:nvPr/>
          </p:nvSpPr>
          <p:spPr bwMode="auto">
            <a:xfrm flipV="1">
              <a:off x="4896" y="3360"/>
              <a:ext cx="384" cy="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27" name="Line 94"/>
            <p:cNvSpPr>
              <a:spLocks noChangeShapeType="1"/>
            </p:cNvSpPr>
            <p:nvPr/>
          </p:nvSpPr>
          <p:spPr bwMode="auto">
            <a:xfrm flipV="1">
              <a:off x="4128" y="3360"/>
              <a:ext cx="384" cy="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228" name="Line 95"/>
            <p:cNvSpPr>
              <a:spLocks noChangeShapeType="1"/>
            </p:cNvSpPr>
            <p:nvPr/>
          </p:nvSpPr>
          <p:spPr bwMode="auto">
            <a:xfrm flipV="1">
              <a:off x="3360" y="3360"/>
              <a:ext cx="384" cy="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nvGrpSpPr>
          <p:cNvPr id="12" name="Group 96"/>
          <p:cNvGrpSpPr>
            <a:grpSpLocks/>
          </p:cNvGrpSpPr>
          <p:nvPr/>
        </p:nvGrpSpPr>
        <p:grpSpPr bwMode="auto">
          <a:xfrm>
            <a:off x="5076354" y="5602209"/>
            <a:ext cx="1370013" cy="384175"/>
            <a:chOff x="3105" y="3432"/>
            <a:chExt cx="863" cy="242"/>
          </a:xfrm>
        </p:grpSpPr>
        <p:graphicFrame>
          <p:nvGraphicFramePr>
            <p:cNvPr id="8224" name="Object 97"/>
            <p:cNvGraphicFramePr>
              <a:graphicFrameLocks noChangeAspect="1"/>
            </p:cNvGraphicFramePr>
            <p:nvPr/>
          </p:nvGraphicFramePr>
          <p:xfrm>
            <a:off x="3105" y="3432"/>
            <a:ext cx="361" cy="242"/>
          </p:xfrm>
          <a:graphic>
            <a:graphicData uri="http://schemas.openxmlformats.org/presentationml/2006/ole">
              <mc:AlternateContent xmlns:mc="http://schemas.openxmlformats.org/markup-compatibility/2006">
                <mc:Choice xmlns:v="urn:schemas-microsoft-com:vml" Requires="v">
                  <p:oleObj spid="_x0000_s2069" name="Equation" r:id="rId11" imgW="449802" imgH="205740" progId="Equation.3">
                    <p:embed/>
                  </p:oleObj>
                </mc:Choice>
                <mc:Fallback>
                  <p:oleObj name="Equation" r:id="rId11" imgW="449802" imgH="2057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5" y="3432"/>
                          <a:ext cx="36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5" name="Line 98"/>
            <p:cNvSpPr>
              <a:spLocks noChangeShapeType="1"/>
            </p:cNvSpPr>
            <p:nvPr/>
          </p:nvSpPr>
          <p:spPr bwMode="auto">
            <a:xfrm flipH="1">
              <a:off x="3498" y="3593"/>
              <a:ext cx="470" cy="0"/>
            </a:xfrm>
            <a:prstGeom prst="line">
              <a:avLst/>
            </a:prstGeom>
            <a:noFill/>
            <a:ln w="19050">
              <a:solidFill>
                <a:srgbClr val="CC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99427" name="Rectangle 99"/>
          <p:cNvSpPr>
            <a:spLocks noChangeArrowheads="1"/>
          </p:cNvSpPr>
          <p:nvPr/>
        </p:nvSpPr>
        <p:spPr bwMode="auto">
          <a:xfrm>
            <a:off x="809154" y="5341859"/>
            <a:ext cx="1646605"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b="1">
                <a:cs typeface="Times New Roman" panose="02020603050405020304" pitchFamily="18" charset="0"/>
              </a:rPr>
              <a:t> </a:t>
            </a:r>
            <a:r>
              <a:rPr lang="en-US" altLang="zh-CN" sz="2800" b="1" i="1">
                <a:cs typeface="Times New Roman" panose="02020603050405020304" pitchFamily="18" charset="0"/>
              </a:rPr>
              <a:t>u </a:t>
            </a:r>
            <a:r>
              <a:rPr lang="zh-CN" altLang="zh-CN" sz="2800" b="1">
                <a:cs typeface="Times New Roman" panose="02020603050405020304" pitchFamily="18" charset="0"/>
              </a:rPr>
              <a:t>负半周</a:t>
            </a:r>
            <a:endParaRPr lang="zh-CN" altLang="en-US" sz="2800" b="1">
              <a:cs typeface="Times New Roman" panose="02020603050405020304" pitchFamily="18" charset="0"/>
            </a:endParaRPr>
          </a:p>
        </p:txBody>
      </p:sp>
      <p:grpSp>
        <p:nvGrpSpPr>
          <p:cNvPr id="13" name="Group 100"/>
          <p:cNvGrpSpPr>
            <a:grpSpLocks/>
          </p:cNvGrpSpPr>
          <p:nvPr/>
        </p:nvGrpSpPr>
        <p:grpSpPr bwMode="auto">
          <a:xfrm flipH="1" flipV="1">
            <a:off x="736129" y="2084309"/>
            <a:ext cx="496888" cy="1757363"/>
            <a:chOff x="435" y="1071"/>
            <a:chExt cx="313" cy="1107"/>
          </a:xfrm>
        </p:grpSpPr>
        <p:sp>
          <p:nvSpPr>
            <p:cNvPr id="8222" name="Rectangle 101"/>
            <p:cNvSpPr>
              <a:spLocks noChangeArrowheads="1"/>
            </p:cNvSpPr>
            <p:nvPr/>
          </p:nvSpPr>
          <p:spPr bwMode="auto">
            <a:xfrm>
              <a:off x="435" y="1071"/>
              <a:ext cx="31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FF3300"/>
                  </a:solidFill>
                  <a:cs typeface="Times New Roman" panose="02020603050405020304" pitchFamily="18" charset="0"/>
                  <a:sym typeface="Symbol" panose="05050102010706020507" pitchFamily="18" charset="2"/>
                </a:rPr>
                <a:t></a:t>
              </a:r>
            </a:p>
          </p:txBody>
        </p:sp>
        <p:sp>
          <p:nvSpPr>
            <p:cNvPr id="8223" name="Oval 102"/>
            <p:cNvSpPr>
              <a:spLocks noChangeArrowheads="1"/>
            </p:cNvSpPr>
            <p:nvPr/>
          </p:nvSpPr>
          <p:spPr bwMode="auto">
            <a:xfrm flipV="1">
              <a:off x="490" y="1986"/>
              <a:ext cx="192" cy="192"/>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600" b="1">
                  <a:solidFill>
                    <a:srgbClr val="FF3300"/>
                  </a:solidFill>
                  <a:ea typeface="楷体_GB2312" pitchFamily="49" charset="-122"/>
                  <a:cs typeface="Times New Roman" panose="02020603050405020304" pitchFamily="18" charset="0"/>
                </a:rPr>
                <a:t>－</a:t>
              </a:r>
            </a:p>
          </p:txBody>
        </p:sp>
      </p:grpSp>
      <p:sp>
        <p:nvSpPr>
          <p:cNvPr id="99431" name="Rectangle 103"/>
          <p:cNvSpPr>
            <a:spLocks noChangeArrowheads="1"/>
          </p:cNvSpPr>
          <p:nvPr/>
        </p:nvSpPr>
        <p:spPr bwMode="auto">
          <a:xfrm>
            <a:off x="590079" y="525384"/>
            <a:ext cx="5791200" cy="609600"/>
          </a:xfrm>
          <a:prstGeom prst="rect">
            <a:avLst/>
          </a:prstGeom>
          <a:noFill/>
          <a:ln w="9525">
            <a:noFill/>
            <a:miter lim="800000"/>
            <a:headEnd/>
            <a:tailEnd/>
          </a:ln>
        </p:spPr>
        <p:txBody>
          <a:bodyPr/>
          <a:lstStyle/>
          <a:p>
            <a:pPr eaLnBrk="1" hangingPunct="1">
              <a:lnSpc>
                <a:spcPct val="120000"/>
              </a:lnSpc>
              <a:defRPr/>
            </a:pPr>
            <a:r>
              <a:rPr lang="en-US" altLang="zh-CN" sz="3200" b="1">
                <a:solidFill>
                  <a:srgbClr val="000099"/>
                </a:solidFill>
                <a:latin typeface="Times New Roman" panose="02020603050405020304" pitchFamily="18" charset="0"/>
                <a:cs typeface="Times New Roman" panose="02020603050405020304" pitchFamily="18" charset="0"/>
              </a:rPr>
              <a:t>18.1.1  </a:t>
            </a:r>
            <a:r>
              <a:rPr lang="zh-CN" altLang="en-US" sz="3200" b="1">
                <a:solidFill>
                  <a:srgbClr val="000099"/>
                </a:solidFill>
                <a:latin typeface="Times New Roman" panose="02020603050405020304" pitchFamily="18" charset="0"/>
                <a:cs typeface="Times New Roman" panose="02020603050405020304" pitchFamily="18" charset="0"/>
              </a:rPr>
              <a:t>单相半波整流电路</a:t>
            </a:r>
          </a:p>
        </p:txBody>
      </p:sp>
      <p:pic>
        <p:nvPicPr>
          <p:cNvPr id="8221" name="Picture 149" descr="图片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254" y="1481059"/>
            <a:ext cx="41052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35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427"/>
                                        </p:tgtEl>
                                        <p:attrNameLst>
                                          <p:attrName>style.visibility</p:attrName>
                                        </p:attrNameLst>
                                      </p:cBhvr>
                                      <p:to>
                                        <p:strVal val="visible"/>
                                      </p:to>
                                    </p:set>
                                    <p:animEffect transition="in" filter="wipe(left)">
                                      <p:cBhvr>
                                        <p:cTn id="7" dur="500"/>
                                        <p:tgtEl>
                                          <p:spTgt spid="9942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99414"/>
                                        </p:tgtEl>
                                        <p:attrNameLst>
                                          <p:attrName>style.visibility</p:attrName>
                                        </p:attrNameLst>
                                      </p:cBhvr>
                                      <p:to>
                                        <p:strVal val="visible"/>
                                      </p:to>
                                    </p:set>
                                    <p:animEffect transition="in" filter="blinds(vertical)">
                                      <p:cBhvr>
                                        <p:cTn id="16" dur="500"/>
                                        <p:tgtEl>
                                          <p:spTgt spid="994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99415"/>
                                        </p:tgtEl>
                                        <p:attrNameLst>
                                          <p:attrName>style.visibility</p:attrName>
                                        </p:attrNameLst>
                                      </p:cBhvr>
                                      <p:to>
                                        <p:strVal val="visible"/>
                                      </p:to>
                                    </p:set>
                                    <p:animEffect transition="in" filter="strips(downRight)">
                                      <p:cBhvr>
                                        <p:cTn id="26" dur="500"/>
                                        <p:tgtEl>
                                          <p:spTgt spid="99415"/>
                                        </p:tgtEl>
                                      </p:cBhvr>
                                    </p:animEffect>
                                  </p:childTnLst>
                                </p:cTn>
                              </p:par>
                            </p:childTnLst>
                          </p:cTn>
                        </p:par>
                        <p:par>
                          <p:cTn id="27" fill="hold" nodeType="afterGroup">
                            <p:stCondLst>
                              <p:cond delay="500"/>
                            </p:stCondLst>
                            <p:childTnLst>
                              <p:par>
                                <p:cTn id="28" presetID="18" presetClass="entr" presetSubtype="6" fill="hold" grpId="0" nodeType="afterEffect">
                                  <p:stCondLst>
                                    <p:cond delay="0"/>
                                  </p:stCondLst>
                                  <p:childTnLst>
                                    <p:set>
                                      <p:cBhvr>
                                        <p:cTn id="29" dur="1" fill="hold">
                                          <p:stCondLst>
                                            <p:cond delay="0"/>
                                          </p:stCondLst>
                                        </p:cTn>
                                        <p:tgtEl>
                                          <p:spTgt spid="99416"/>
                                        </p:tgtEl>
                                        <p:attrNameLst>
                                          <p:attrName>style.visibility</p:attrName>
                                        </p:attrNameLst>
                                      </p:cBhvr>
                                      <p:to>
                                        <p:strVal val="visible"/>
                                      </p:to>
                                    </p:set>
                                    <p:animEffect transition="in" filter="strips(downRight)">
                                      <p:cBhvr>
                                        <p:cTn id="30" dur="500"/>
                                        <p:tgtEl>
                                          <p:spTgt spid="9941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14" grpId="0" autoUpdateAnimBg="0"/>
      <p:bldP spid="99415" grpId="0" animBg="1"/>
      <p:bldP spid="99416" grpId="0" animBg="1"/>
      <p:bldP spid="994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subTitle" idx="1"/>
          </p:nvPr>
        </p:nvSpPr>
        <p:spPr bwMode="auto">
          <a:xfrm>
            <a:off x="393700" y="539924"/>
            <a:ext cx="32639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4.  </a:t>
            </a:r>
            <a:r>
              <a:rPr lang="zh-CN" altLang="en-US" sz="2800" b="1" smtClean="0">
                <a:solidFill>
                  <a:srgbClr val="CC0000"/>
                </a:solidFill>
                <a:latin typeface="Times New Roman" panose="02020603050405020304" pitchFamily="18" charset="0"/>
                <a:cs typeface="Times New Roman" panose="02020603050405020304" pitchFamily="18" charset="0"/>
              </a:rPr>
              <a:t>参数计算</a:t>
            </a:r>
          </a:p>
        </p:txBody>
      </p:sp>
      <p:sp>
        <p:nvSpPr>
          <p:cNvPr id="46083" name="Rectangle 3"/>
          <p:cNvSpPr>
            <a:spLocks noChangeArrowheads="1"/>
          </p:cNvSpPr>
          <p:nvPr/>
        </p:nvSpPr>
        <p:spPr bwMode="auto">
          <a:xfrm>
            <a:off x="304800" y="997124"/>
            <a:ext cx="4648200" cy="519112"/>
          </a:xfrm>
          <a:prstGeom prst="rect">
            <a:avLst/>
          </a:prstGeom>
          <a:noFill/>
          <a:ln w="9525">
            <a:noFill/>
            <a:miter lim="800000"/>
            <a:headEnd/>
            <a:tailEnd/>
          </a:ln>
          <a:effectLst/>
        </p:spPr>
        <p:txBody>
          <a:bodyPr>
            <a:spAutoFit/>
          </a:bodyPr>
          <a:lstStyle/>
          <a:p>
            <a:pPr eaLnBrk="1" hangingPunct="1">
              <a:defRPr/>
            </a:pPr>
            <a:r>
              <a:rPr lang="en-US" altLang="zh-CN" sz="2800" b="1">
                <a:solidFill>
                  <a:srgbClr val="004E00"/>
                </a:solidFill>
                <a:latin typeface="Times New Roman" panose="02020603050405020304" pitchFamily="18" charset="0"/>
                <a:cs typeface="Times New Roman" panose="02020603050405020304" pitchFamily="18" charset="0"/>
              </a:rPr>
              <a:t>(1) </a:t>
            </a:r>
            <a:r>
              <a:rPr lang="zh-CN" altLang="en-US" sz="2800" b="1">
                <a:solidFill>
                  <a:srgbClr val="004E00"/>
                </a:solidFill>
                <a:latin typeface="Times New Roman" panose="02020603050405020304" pitchFamily="18" charset="0"/>
                <a:cs typeface="Times New Roman" panose="02020603050405020304" pitchFamily="18" charset="0"/>
              </a:rPr>
              <a:t>整流电压平均值 </a:t>
            </a:r>
            <a:r>
              <a:rPr lang="en-US" altLang="zh-CN" sz="2800" b="1" i="1">
                <a:solidFill>
                  <a:srgbClr val="004E00"/>
                </a:solidFill>
                <a:latin typeface="Times New Roman" panose="02020603050405020304" pitchFamily="18" charset="0"/>
                <a:cs typeface="Times New Roman" panose="02020603050405020304" pitchFamily="18" charset="0"/>
              </a:rPr>
              <a:t>U</a:t>
            </a:r>
            <a:r>
              <a:rPr lang="en-US" altLang="zh-CN" sz="2800" b="1" baseline="-25000">
                <a:solidFill>
                  <a:srgbClr val="004E00"/>
                </a:solidFill>
                <a:latin typeface="Times New Roman" panose="02020603050405020304" pitchFamily="18" charset="0"/>
                <a:cs typeface="Times New Roman" panose="02020603050405020304" pitchFamily="18" charset="0"/>
              </a:rPr>
              <a:t>o</a:t>
            </a:r>
            <a:endParaRPr lang="en-US" altLang="zh-CN" sz="2800" b="1">
              <a:solidFill>
                <a:srgbClr val="004E00"/>
              </a:solidFill>
              <a:latin typeface="Times New Roman" panose="02020603050405020304" pitchFamily="18" charset="0"/>
              <a:cs typeface="Times New Roman" panose="02020603050405020304" pitchFamily="18" charset="0"/>
            </a:endParaRPr>
          </a:p>
        </p:txBody>
      </p:sp>
      <p:sp>
        <p:nvSpPr>
          <p:cNvPr id="46085" name="Rectangle 5"/>
          <p:cNvSpPr>
            <a:spLocks noChangeArrowheads="1"/>
          </p:cNvSpPr>
          <p:nvPr/>
        </p:nvSpPr>
        <p:spPr bwMode="auto">
          <a:xfrm>
            <a:off x="304800" y="2375074"/>
            <a:ext cx="4267200" cy="519112"/>
          </a:xfrm>
          <a:prstGeom prst="rect">
            <a:avLst/>
          </a:prstGeom>
          <a:noFill/>
          <a:ln w="9525">
            <a:noFill/>
            <a:miter lim="800000"/>
            <a:headEnd/>
            <a:tailEnd/>
          </a:ln>
          <a:effectLst/>
        </p:spPr>
        <p:txBody>
          <a:bodyPr>
            <a:spAutoFit/>
          </a:bodyPr>
          <a:lstStyle/>
          <a:p>
            <a:pPr eaLnBrk="1" hangingPunct="1">
              <a:defRPr/>
            </a:pPr>
            <a:r>
              <a:rPr lang="en-US" altLang="zh-CN" sz="2800" b="1">
                <a:solidFill>
                  <a:srgbClr val="004E00"/>
                </a:solidFill>
                <a:latin typeface="Times New Roman" panose="02020603050405020304" pitchFamily="18" charset="0"/>
                <a:cs typeface="Times New Roman" panose="02020603050405020304" pitchFamily="18" charset="0"/>
              </a:rPr>
              <a:t>(2) </a:t>
            </a:r>
            <a:r>
              <a:rPr lang="zh-CN" altLang="en-US" sz="2800" b="1">
                <a:solidFill>
                  <a:srgbClr val="004E00"/>
                </a:solidFill>
                <a:latin typeface="Times New Roman" panose="02020603050405020304" pitchFamily="18" charset="0"/>
                <a:cs typeface="Times New Roman" panose="02020603050405020304" pitchFamily="18" charset="0"/>
              </a:rPr>
              <a:t>整流电流平均值 </a:t>
            </a:r>
            <a:r>
              <a:rPr lang="en-US" altLang="zh-CN" sz="2800" b="1" i="1">
                <a:solidFill>
                  <a:srgbClr val="004E00"/>
                </a:solidFill>
                <a:latin typeface="Times New Roman" panose="02020603050405020304" pitchFamily="18" charset="0"/>
                <a:cs typeface="Times New Roman" panose="02020603050405020304" pitchFamily="18" charset="0"/>
              </a:rPr>
              <a:t>I</a:t>
            </a:r>
            <a:r>
              <a:rPr lang="en-US" altLang="zh-CN" sz="2800" b="1" baseline="-25000">
                <a:solidFill>
                  <a:srgbClr val="004E00"/>
                </a:solidFill>
                <a:latin typeface="Times New Roman" panose="02020603050405020304" pitchFamily="18" charset="0"/>
                <a:cs typeface="Times New Roman" panose="02020603050405020304" pitchFamily="18" charset="0"/>
              </a:rPr>
              <a:t>o</a:t>
            </a:r>
            <a:endParaRPr lang="en-US" altLang="zh-CN" sz="2800" b="1">
              <a:solidFill>
                <a:srgbClr val="004E00"/>
              </a:solidFill>
              <a:latin typeface="Times New Roman" panose="02020603050405020304" pitchFamily="18" charset="0"/>
              <a:cs typeface="Times New Roman" panose="02020603050405020304" pitchFamily="18" charset="0"/>
            </a:endParaRPr>
          </a:p>
        </p:txBody>
      </p:sp>
      <p:graphicFrame>
        <p:nvGraphicFramePr>
          <p:cNvPr id="46086" name="Object 6"/>
          <p:cNvGraphicFramePr>
            <a:graphicFrameLocks noChangeAspect="1"/>
          </p:cNvGraphicFramePr>
          <p:nvPr>
            <p:extLst/>
          </p:nvPr>
        </p:nvGraphicFramePr>
        <p:xfrm>
          <a:off x="3976688" y="2132186"/>
          <a:ext cx="3043237" cy="1106488"/>
        </p:xfrm>
        <a:graphic>
          <a:graphicData uri="http://schemas.openxmlformats.org/presentationml/2006/ole">
            <mc:AlternateContent xmlns:mc="http://schemas.openxmlformats.org/markup-compatibility/2006">
              <mc:Choice xmlns:v="urn:schemas-microsoft-com:vml" Requires="v">
                <p:oleObj spid="_x0000_s3095" name="公式" r:id="rId3" imgW="1211624" imgH="434182" progId="Equation.3">
                  <p:embed/>
                </p:oleObj>
              </mc:Choice>
              <mc:Fallback>
                <p:oleObj name="公式" r:id="rId3" imgW="1211624" imgH="4341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688" y="2132186"/>
                        <a:ext cx="3043237"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7" name="Rectangle 7"/>
          <p:cNvSpPr>
            <a:spLocks noChangeArrowheads="1"/>
          </p:cNvSpPr>
          <p:nvPr/>
        </p:nvSpPr>
        <p:spPr bwMode="auto">
          <a:xfrm>
            <a:off x="304800" y="3359324"/>
            <a:ext cx="5105400" cy="519112"/>
          </a:xfrm>
          <a:prstGeom prst="rect">
            <a:avLst/>
          </a:prstGeom>
          <a:noFill/>
          <a:ln w="9525">
            <a:noFill/>
            <a:miter lim="800000"/>
            <a:headEnd/>
            <a:tailEnd/>
          </a:ln>
          <a:effectLst/>
        </p:spPr>
        <p:txBody>
          <a:bodyPr>
            <a:spAutoFit/>
          </a:bodyPr>
          <a:lstStyle/>
          <a:p>
            <a:pPr eaLnBrk="1" hangingPunct="1">
              <a:defRPr/>
            </a:pPr>
            <a:r>
              <a:rPr lang="en-US" altLang="zh-CN" sz="2800" b="1">
                <a:solidFill>
                  <a:srgbClr val="004E00"/>
                </a:solidFill>
                <a:latin typeface="Times New Roman" panose="02020603050405020304" pitchFamily="18" charset="0"/>
                <a:cs typeface="Times New Roman" panose="02020603050405020304" pitchFamily="18" charset="0"/>
              </a:rPr>
              <a:t>(3) </a:t>
            </a:r>
            <a:r>
              <a:rPr lang="zh-CN" altLang="en-US" sz="2800" b="1">
                <a:solidFill>
                  <a:srgbClr val="004E00"/>
                </a:solidFill>
                <a:latin typeface="Times New Roman" panose="02020603050405020304" pitchFamily="18" charset="0"/>
                <a:cs typeface="Times New Roman" panose="02020603050405020304" pitchFamily="18" charset="0"/>
              </a:rPr>
              <a:t>流过每管电流平均值 </a:t>
            </a:r>
            <a:r>
              <a:rPr lang="en-US" altLang="zh-CN" sz="2800" b="1" i="1">
                <a:solidFill>
                  <a:srgbClr val="004E00"/>
                </a:solidFill>
                <a:latin typeface="Times New Roman" panose="02020603050405020304" pitchFamily="18" charset="0"/>
                <a:cs typeface="Times New Roman" panose="02020603050405020304" pitchFamily="18" charset="0"/>
              </a:rPr>
              <a:t>I</a:t>
            </a:r>
            <a:r>
              <a:rPr lang="en-US" altLang="zh-CN" sz="2800" b="1" baseline="-25000">
                <a:solidFill>
                  <a:srgbClr val="004E00"/>
                </a:solidFill>
                <a:latin typeface="Times New Roman" panose="02020603050405020304" pitchFamily="18" charset="0"/>
                <a:cs typeface="Times New Roman" panose="02020603050405020304" pitchFamily="18" charset="0"/>
              </a:rPr>
              <a:t>D</a:t>
            </a:r>
            <a:endParaRPr lang="en-US" altLang="zh-CN" sz="2800" b="1" i="1" baseline="-25000">
              <a:solidFill>
                <a:srgbClr val="004E00"/>
              </a:solidFill>
              <a:latin typeface="Times New Roman" panose="02020603050405020304" pitchFamily="18" charset="0"/>
              <a:cs typeface="Times New Roman" panose="02020603050405020304" pitchFamily="18" charset="0"/>
            </a:endParaRPr>
          </a:p>
        </p:txBody>
      </p:sp>
      <p:graphicFrame>
        <p:nvGraphicFramePr>
          <p:cNvPr id="46088" name="Object 8"/>
          <p:cNvGraphicFramePr>
            <a:graphicFrameLocks noChangeAspect="1"/>
          </p:cNvGraphicFramePr>
          <p:nvPr>
            <p:extLst/>
          </p:nvPr>
        </p:nvGraphicFramePr>
        <p:xfrm>
          <a:off x="4800600" y="3373611"/>
          <a:ext cx="1295400" cy="595313"/>
        </p:xfrm>
        <a:graphic>
          <a:graphicData uri="http://schemas.openxmlformats.org/presentationml/2006/ole">
            <mc:AlternateContent xmlns:mc="http://schemas.openxmlformats.org/markup-compatibility/2006">
              <mc:Choice xmlns:v="urn:schemas-microsoft-com:vml" Requires="v">
                <p:oleObj spid="_x0000_s3096" name="Equation" r:id="rId5" imgW="487680" imgH="220875" progId="Equation.3">
                  <p:embed/>
                </p:oleObj>
              </mc:Choice>
              <mc:Fallback>
                <p:oleObj name="Equation" r:id="rId5" imgW="487680" imgH="22087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373611"/>
                        <a:ext cx="12954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9" name="Rectangle 9"/>
          <p:cNvSpPr>
            <a:spLocks noChangeArrowheads="1"/>
          </p:cNvSpPr>
          <p:nvPr/>
        </p:nvSpPr>
        <p:spPr bwMode="auto">
          <a:xfrm>
            <a:off x="304800" y="4045124"/>
            <a:ext cx="5410455" cy="523220"/>
          </a:xfrm>
          <a:prstGeom prst="rect">
            <a:avLst/>
          </a:prstGeom>
          <a:noFill/>
          <a:ln w="9525">
            <a:noFill/>
            <a:miter lim="800000"/>
            <a:headEnd/>
            <a:tailEnd/>
          </a:ln>
          <a:effectLst/>
        </p:spPr>
        <p:txBody>
          <a:bodyPr wrap="none">
            <a:spAutoFit/>
          </a:bodyPr>
          <a:lstStyle/>
          <a:p>
            <a:pPr eaLnBrk="1" hangingPunct="1">
              <a:defRPr/>
            </a:pPr>
            <a:r>
              <a:rPr lang="en-US" altLang="zh-CN" sz="2800" b="1">
                <a:solidFill>
                  <a:srgbClr val="004E00"/>
                </a:solidFill>
                <a:latin typeface="Times New Roman" panose="02020603050405020304" pitchFamily="18" charset="0"/>
                <a:cs typeface="Times New Roman" panose="02020603050405020304" pitchFamily="18" charset="0"/>
              </a:rPr>
              <a:t>(4) </a:t>
            </a:r>
            <a:r>
              <a:rPr lang="zh-CN" altLang="en-US" sz="2800" b="1">
                <a:solidFill>
                  <a:srgbClr val="004E00"/>
                </a:solidFill>
                <a:latin typeface="Times New Roman" panose="02020603050405020304" pitchFamily="18" charset="0"/>
                <a:cs typeface="Times New Roman" panose="02020603050405020304" pitchFamily="18" charset="0"/>
              </a:rPr>
              <a:t>每管承受的最高反向电压 </a:t>
            </a:r>
            <a:r>
              <a:rPr lang="en-US" altLang="zh-CN" sz="2800" b="1" i="1">
                <a:solidFill>
                  <a:srgbClr val="004E00"/>
                </a:solidFill>
                <a:latin typeface="Times New Roman" panose="02020603050405020304" pitchFamily="18" charset="0"/>
                <a:cs typeface="Times New Roman" panose="02020603050405020304" pitchFamily="18" charset="0"/>
              </a:rPr>
              <a:t>U</a:t>
            </a:r>
            <a:r>
              <a:rPr lang="en-US" altLang="zh-CN" sz="2800" b="1" baseline="-25000">
                <a:solidFill>
                  <a:srgbClr val="004E00"/>
                </a:solidFill>
                <a:latin typeface="Times New Roman" panose="02020603050405020304" pitchFamily="18" charset="0"/>
                <a:cs typeface="Times New Roman" panose="02020603050405020304" pitchFamily="18" charset="0"/>
              </a:rPr>
              <a:t>RM</a:t>
            </a:r>
          </a:p>
        </p:txBody>
      </p:sp>
      <p:graphicFrame>
        <p:nvGraphicFramePr>
          <p:cNvPr id="46090" name="Object 10"/>
          <p:cNvGraphicFramePr>
            <a:graphicFrameLocks noChangeAspect="1"/>
          </p:cNvGraphicFramePr>
          <p:nvPr>
            <p:extLst/>
          </p:nvPr>
        </p:nvGraphicFramePr>
        <p:xfrm>
          <a:off x="5940425" y="4045124"/>
          <a:ext cx="1727200" cy="623887"/>
        </p:xfrm>
        <a:graphic>
          <a:graphicData uri="http://schemas.openxmlformats.org/presentationml/2006/ole">
            <mc:AlternateContent xmlns:mc="http://schemas.openxmlformats.org/markup-compatibility/2006">
              <mc:Choice xmlns:v="urn:schemas-microsoft-com:vml" Requires="v">
                <p:oleObj spid="_x0000_s3097" name="公式" r:id="rId7" imgW="777447" imgH="236010" progId="Equation.3">
                  <p:embed/>
                </p:oleObj>
              </mc:Choice>
              <mc:Fallback>
                <p:oleObj name="公式" r:id="rId7" imgW="777447" imgH="23601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4045124"/>
                        <a:ext cx="1727200"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5" name="Rectangle 15"/>
          <p:cNvSpPr>
            <a:spLocks noChangeArrowheads="1"/>
          </p:cNvSpPr>
          <p:nvPr/>
        </p:nvSpPr>
        <p:spPr bwMode="auto">
          <a:xfrm>
            <a:off x="304800" y="4654724"/>
            <a:ext cx="4876800" cy="519112"/>
          </a:xfrm>
          <a:prstGeom prst="rect">
            <a:avLst/>
          </a:prstGeom>
          <a:noFill/>
          <a:ln w="9525">
            <a:noFill/>
            <a:miter lim="800000"/>
            <a:headEnd/>
            <a:tailEnd/>
          </a:ln>
          <a:effectLst/>
        </p:spPr>
        <p:txBody>
          <a:bodyPr>
            <a:spAutoFit/>
          </a:bodyPr>
          <a:lstStyle/>
          <a:p>
            <a:pPr eaLnBrk="1" hangingPunct="1">
              <a:defRPr/>
            </a:pPr>
            <a:r>
              <a:rPr lang="en-US" altLang="zh-CN" sz="2800" b="1">
                <a:solidFill>
                  <a:srgbClr val="004E00"/>
                </a:solidFill>
                <a:latin typeface="Times New Roman" panose="02020603050405020304" pitchFamily="18" charset="0"/>
                <a:cs typeface="Times New Roman" panose="02020603050405020304" pitchFamily="18" charset="0"/>
              </a:rPr>
              <a:t>(5) </a:t>
            </a:r>
            <a:r>
              <a:rPr lang="zh-CN" altLang="en-US" sz="2800" b="1">
                <a:solidFill>
                  <a:srgbClr val="004E00"/>
                </a:solidFill>
                <a:latin typeface="Times New Roman" panose="02020603050405020304" pitchFamily="18" charset="0"/>
                <a:cs typeface="Times New Roman" panose="02020603050405020304" pitchFamily="18" charset="0"/>
              </a:rPr>
              <a:t>变压器副边电流有效值 </a:t>
            </a:r>
            <a:r>
              <a:rPr lang="en-US" altLang="zh-CN" sz="2800" b="1" i="1">
                <a:solidFill>
                  <a:srgbClr val="004E00"/>
                </a:solidFill>
                <a:latin typeface="Times New Roman" panose="02020603050405020304" pitchFamily="18" charset="0"/>
                <a:cs typeface="Times New Roman" panose="02020603050405020304" pitchFamily="18" charset="0"/>
              </a:rPr>
              <a:t>I</a:t>
            </a:r>
          </a:p>
        </p:txBody>
      </p:sp>
      <p:graphicFrame>
        <p:nvGraphicFramePr>
          <p:cNvPr id="46096" name="Object 16"/>
          <p:cNvGraphicFramePr>
            <a:graphicFrameLocks noChangeAspect="1"/>
          </p:cNvGraphicFramePr>
          <p:nvPr>
            <p:extLst/>
          </p:nvPr>
        </p:nvGraphicFramePr>
        <p:xfrm>
          <a:off x="2209800" y="5188124"/>
          <a:ext cx="5334000" cy="1004887"/>
        </p:xfrm>
        <a:graphic>
          <a:graphicData uri="http://schemas.openxmlformats.org/presentationml/2006/ole">
            <mc:AlternateContent xmlns:mc="http://schemas.openxmlformats.org/markup-compatibility/2006">
              <mc:Choice xmlns:v="urn:schemas-microsoft-com:vml" Requires="v">
                <p:oleObj spid="_x0000_s3098" name="Equation" r:id="rId9" imgW="2339444" imgH="434182" progId="Equation.3">
                  <p:embed/>
                </p:oleObj>
              </mc:Choice>
              <mc:Fallback>
                <p:oleObj name="Equation" r:id="rId9" imgW="2339444" imgH="43418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5188124"/>
                        <a:ext cx="5334000" cy="100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9"/>
          <p:cNvGrpSpPr>
            <a:grpSpLocks/>
          </p:cNvGrpSpPr>
          <p:nvPr/>
        </p:nvGrpSpPr>
        <p:grpSpPr bwMode="auto">
          <a:xfrm>
            <a:off x="2351088" y="1424161"/>
            <a:ext cx="5565775" cy="930275"/>
            <a:chOff x="1481" y="797"/>
            <a:chExt cx="3506" cy="586"/>
          </a:xfrm>
        </p:grpSpPr>
        <p:graphicFrame>
          <p:nvGraphicFramePr>
            <p:cNvPr id="9229" name="Object 4"/>
            <p:cNvGraphicFramePr>
              <a:graphicFrameLocks noChangeAspect="1"/>
            </p:cNvGraphicFramePr>
            <p:nvPr/>
          </p:nvGraphicFramePr>
          <p:xfrm>
            <a:off x="1785" y="797"/>
            <a:ext cx="2439" cy="586"/>
          </p:xfrm>
          <a:graphic>
            <a:graphicData uri="http://schemas.openxmlformats.org/presentationml/2006/ole">
              <mc:AlternateContent xmlns:mc="http://schemas.openxmlformats.org/markup-compatibility/2006">
                <mc:Choice xmlns:v="urn:schemas-microsoft-com:vml" Requires="v">
                  <p:oleObj spid="_x0000_s3099" name="Equation" r:id="rId11" imgW="1615499" imgH="388778" progId="Equation.3">
                    <p:embed/>
                  </p:oleObj>
                </mc:Choice>
                <mc:Fallback>
                  <p:oleObj name="Equation" r:id="rId11" imgW="1615499" imgH="38877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5" y="797"/>
                          <a:ext cx="2439" cy="5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0" name="Object 17"/>
            <p:cNvGraphicFramePr>
              <a:graphicFrameLocks noChangeAspect="1"/>
            </p:cNvGraphicFramePr>
            <p:nvPr/>
          </p:nvGraphicFramePr>
          <p:xfrm>
            <a:off x="4176" y="960"/>
            <a:ext cx="811" cy="256"/>
          </p:xfrm>
          <a:graphic>
            <a:graphicData uri="http://schemas.openxmlformats.org/presentationml/2006/ole">
              <mc:AlternateContent xmlns:mc="http://schemas.openxmlformats.org/markup-compatibility/2006">
                <mc:Choice xmlns:v="urn:schemas-microsoft-com:vml" Requires="v">
                  <p:oleObj spid="_x0000_s3100" name="Equation" r:id="rId13" imgW="548758" imgH="167430" progId="Equation.3">
                    <p:embed/>
                  </p:oleObj>
                </mc:Choice>
                <mc:Fallback>
                  <p:oleObj name="Equation" r:id="rId13" imgW="548758" imgH="16743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6" y="960"/>
                          <a:ext cx="81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1" name="Object 18"/>
            <p:cNvGraphicFramePr>
              <a:graphicFrameLocks noChangeAspect="1"/>
            </p:cNvGraphicFramePr>
            <p:nvPr/>
          </p:nvGraphicFramePr>
          <p:xfrm>
            <a:off x="1481" y="912"/>
            <a:ext cx="343" cy="340"/>
          </p:xfrm>
          <a:graphic>
            <a:graphicData uri="http://schemas.openxmlformats.org/presentationml/2006/ole">
              <mc:AlternateContent xmlns:mc="http://schemas.openxmlformats.org/markup-compatibility/2006">
                <mc:Choice xmlns:v="urn:schemas-microsoft-com:vml" Requires="v">
                  <p:oleObj spid="_x0000_s3101" name="Equation" r:id="rId15" imgW="221113" imgH="220875" progId="Equation.3">
                    <p:embed/>
                  </p:oleObj>
                </mc:Choice>
                <mc:Fallback>
                  <p:oleObj name="Equation" r:id="rId15" imgW="221113" imgH="22087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81" y="912"/>
                          <a:ext cx="343"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257640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blinds(vertical)">
                                      <p:cBhvr>
                                        <p:cTn id="7" dur="500"/>
                                        <p:tgtEl>
                                          <p:spTgt spid="46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6085"/>
                                        </p:tgtEl>
                                        <p:attrNameLst>
                                          <p:attrName>style.visibility</p:attrName>
                                        </p:attrNameLst>
                                      </p:cBhvr>
                                      <p:to>
                                        <p:strVal val="visible"/>
                                      </p:to>
                                    </p:set>
                                    <p:animEffect transition="in" filter="blinds(vertical)">
                                      <p:cBhvr>
                                        <p:cTn id="17" dur="500"/>
                                        <p:tgtEl>
                                          <p:spTgt spid="460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46086"/>
                                        </p:tgtEl>
                                        <p:attrNameLst>
                                          <p:attrName>style.visibility</p:attrName>
                                        </p:attrNameLst>
                                      </p:cBhvr>
                                      <p:to>
                                        <p:strVal val="visible"/>
                                      </p:to>
                                    </p:set>
                                    <p:animEffect transition="in" filter="blinds(vertical)">
                                      <p:cBhvr>
                                        <p:cTn id="22" dur="500"/>
                                        <p:tgtEl>
                                          <p:spTgt spid="460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46087"/>
                                        </p:tgtEl>
                                        <p:attrNameLst>
                                          <p:attrName>style.visibility</p:attrName>
                                        </p:attrNameLst>
                                      </p:cBhvr>
                                      <p:to>
                                        <p:strVal val="visible"/>
                                      </p:to>
                                    </p:set>
                                    <p:animEffect transition="in" filter="blinds(vertical)">
                                      <p:cBhvr>
                                        <p:cTn id="27" dur="500"/>
                                        <p:tgtEl>
                                          <p:spTgt spid="460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46088"/>
                                        </p:tgtEl>
                                        <p:attrNameLst>
                                          <p:attrName>style.visibility</p:attrName>
                                        </p:attrNameLst>
                                      </p:cBhvr>
                                      <p:to>
                                        <p:strVal val="visible"/>
                                      </p:to>
                                    </p:set>
                                    <p:animEffect transition="in" filter="blinds(vertical)">
                                      <p:cBhvr>
                                        <p:cTn id="32" dur="500"/>
                                        <p:tgtEl>
                                          <p:spTgt spid="460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46089"/>
                                        </p:tgtEl>
                                        <p:attrNameLst>
                                          <p:attrName>style.visibility</p:attrName>
                                        </p:attrNameLst>
                                      </p:cBhvr>
                                      <p:to>
                                        <p:strVal val="visible"/>
                                      </p:to>
                                    </p:set>
                                    <p:animEffect transition="in" filter="blinds(vertical)">
                                      <p:cBhvr>
                                        <p:cTn id="37" dur="500"/>
                                        <p:tgtEl>
                                          <p:spTgt spid="4608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5" fill="hold" nodeType="clickEffect">
                                  <p:stCondLst>
                                    <p:cond delay="0"/>
                                  </p:stCondLst>
                                  <p:childTnLst>
                                    <p:set>
                                      <p:cBhvr>
                                        <p:cTn id="41" dur="1" fill="hold">
                                          <p:stCondLst>
                                            <p:cond delay="0"/>
                                          </p:stCondLst>
                                        </p:cTn>
                                        <p:tgtEl>
                                          <p:spTgt spid="46090"/>
                                        </p:tgtEl>
                                        <p:attrNameLst>
                                          <p:attrName>style.visibility</p:attrName>
                                        </p:attrNameLst>
                                      </p:cBhvr>
                                      <p:to>
                                        <p:strVal val="visible"/>
                                      </p:to>
                                    </p:set>
                                    <p:animEffect transition="in" filter="blinds(vertical)">
                                      <p:cBhvr>
                                        <p:cTn id="42" dur="500"/>
                                        <p:tgtEl>
                                          <p:spTgt spid="4609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6095"/>
                                        </p:tgtEl>
                                        <p:attrNameLst>
                                          <p:attrName>style.visibility</p:attrName>
                                        </p:attrNameLst>
                                      </p:cBhvr>
                                      <p:to>
                                        <p:strVal val="visible"/>
                                      </p:to>
                                    </p:set>
                                    <p:animEffect transition="in" filter="wipe(left)">
                                      <p:cBhvr>
                                        <p:cTn id="47" dur="500"/>
                                        <p:tgtEl>
                                          <p:spTgt spid="4609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nodeType="clickEffect">
                                  <p:stCondLst>
                                    <p:cond delay="0"/>
                                  </p:stCondLst>
                                  <p:childTnLst>
                                    <p:set>
                                      <p:cBhvr>
                                        <p:cTn id="51" dur="1" fill="hold">
                                          <p:stCondLst>
                                            <p:cond delay="0"/>
                                          </p:stCondLst>
                                        </p:cTn>
                                        <p:tgtEl>
                                          <p:spTgt spid="46096"/>
                                        </p:tgtEl>
                                        <p:attrNameLst>
                                          <p:attrName>style.visibility</p:attrName>
                                        </p:attrNameLst>
                                      </p:cBhvr>
                                      <p:to>
                                        <p:strVal val="visible"/>
                                      </p:to>
                                    </p:set>
                                    <p:animEffect transition="in" filter="blinds(vertical)">
                                      <p:cBhvr>
                                        <p:cTn id="52" dur="500"/>
                                        <p:tgtEl>
                                          <p:spTgt spid="46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autoUpdateAnimBg="0"/>
      <p:bldP spid="46085" grpId="0" autoUpdateAnimBg="0"/>
      <p:bldP spid="46087" grpId="0" autoUpdateAnimBg="0"/>
      <p:bldP spid="46089" grpId="0" autoUpdateAnimBg="0"/>
      <p:bldP spid="4609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354186" y="700134"/>
            <a:ext cx="4114800" cy="519113"/>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5.  </a:t>
            </a:r>
            <a:r>
              <a:rPr lang="zh-CN" altLang="en-US" sz="2800" b="1">
                <a:solidFill>
                  <a:srgbClr val="CC0000"/>
                </a:solidFill>
                <a:latin typeface="Times New Roman" panose="02020603050405020304" pitchFamily="18" charset="0"/>
                <a:cs typeface="Times New Roman" panose="02020603050405020304" pitchFamily="18" charset="0"/>
              </a:rPr>
              <a:t>整流二极管的选择</a:t>
            </a:r>
          </a:p>
        </p:txBody>
      </p:sp>
      <p:sp>
        <p:nvSpPr>
          <p:cNvPr id="47107" name="Rectangle 3"/>
          <p:cNvSpPr>
            <a:spLocks noChangeArrowheads="1"/>
          </p:cNvSpPr>
          <p:nvPr/>
        </p:nvSpPr>
        <p:spPr bwMode="auto">
          <a:xfrm>
            <a:off x="277986" y="1169004"/>
            <a:ext cx="8153400" cy="1040285"/>
          </a:xfrm>
          <a:prstGeom prst="rect">
            <a:avLst/>
          </a:prstGeom>
          <a:noFill/>
          <a:ln w="28575">
            <a:noFill/>
            <a:miter lim="800000"/>
            <a:headEnd/>
            <a:tailEnd/>
          </a:ln>
          <a:effectLst/>
        </p:spPr>
        <p:txBody>
          <a:bodyPr anchor="ctr">
            <a:spAutoFit/>
          </a:bodyPr>
          <a:lstStyle/>
          <a:p>
            <a:pPr eaLnBrk="1" hangingPunct="1">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平均电流 </a:t>
            </a:r>
            <a:r>
              <a:rPr lang="en-US" altLang="zh-CN" sz="2800" b="1" i="1">
                <a:latin typeface="Times New Roman" panose="02020603050405020304" pitchFamily="18" charset="0"/>
                <a:cs typeface="Times New Roman" panose="02020603050405020304" pitchFamily="18" charset="0"/>
              </a:rPr>
              <a:t>I</a:t>
            </a:r>
            <a:r>
              <a:rPr lang="en-US" altLang="zh-CN" sz="2800" b="1" baseline="-25000">
                <a:latin typeface="Times New Roman" panose="02020603050405020304" pitchFamily="18" charset="0"/>
                <a:cs typeface="Times New Roman" panose="02020603050405020304" pitchFamily="18" charset="0"/>
              </a:rPr>
              <a:t>D </a:t>
            </a:r>
            <a:r>
              <a:rPr lang="zh-CN" altLang="en-US" sz="2800" b="1">
                <a:latin typeface="Times New Roman" panose="02020603050405020304" pitchFamily="18" charset="0"/>
                <a:cs typeface="Times New Roman" panose="02020603050405020304" pitchFamily="18" charset="0"/>
              </a:rPr>
              <a:t>与最高反向电压 </a:t>
            </a:r>
            <a:r>
              <a:rPr lang="en-US" altLang="zh-CN" sz="2800" b="1" i="1">
                <a:latin typeface="Times New Roman" panose="02020603050405020304" pitchFamily="18" charset="0"/>
                <a:cs typeface="Times New Roman" panose="02020603050405020304" pitchFamily="18" charset="0"/>
              </a:rPr>
              <a:t>U</a:t>
            </a:r>
            <a:r>
              <a:rPr lang="en-US" altLang="zh-CN" sz="2800" b="1" baseline="-25000">
                <a:latin typeface="Times New Roman" panose="02020603050405020304" pitchFamily="18" charset="0"/>
                <a:cs typeface="Times New Roman" panose="02020603050405020304" pitchFamily="18" charset="0"/>
              </a:rPr>
              <a:t>DRM</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是选择整流二极管的主要依据。</a:t>
            </a:r>
          </a:p>
        </p:txBody>
      </p:sp>
      <p:sp>
        <p:nvSpPr>
          <p:cNvPr id="47108" name="Rectangle 4" descr="40%"/>
          <p:cNvSpPr>
            <a:spLocks noChangeArrowheads="1"/>
          </p:cNvSpPr>
          <p:nvPr/>
        </p:nvSpPr>
        <p:spPr bwMode="auto">
          <a:xfrm>
            <a:off x="1554336" y="2290809"/>
            <a:ext cx="4843463" cy="1060450"/>
          </a:xfrm>
          <a:prstGeom prst="rect">
            <a:avLst/>
          </a:prstGeom>
          <a:pattFill prst="pct40">
            <a:fgClr>
              <a:srgbClr val="FFCCCC"/>
            </a:fgClr>
            <a:bgClr>
              <a:srgbClr val="FFFFFF"/>
            </a:bgClr>
          </a:pattFill>
          <a:ln w="28575">
            <a:solidFill>
              <a:srgbClr val="339933"/>
            </a:solidFill>
            <a:miter lim="800000"/>
            <a:headEnd/>
            <a:tailEnd/>
          </a:ln>
          <a:effectLst/>
        </p:spPr>
        <p:txBody>
          <a:bodyPr anchor="ctr">
            <a:spAutoFit/>
          </a:bodyPr>
          <a:lstStyle/>
          <a:p>
            <a:pPr eaLnBrk="1" hangingPunct="1">
              <a:lnSpc>
                <a:spcPct val="110000"/>
              </a:lnSpc>
              <a:defRPr/>
            </a:pPr>
            <a:r>
              <a:rPr lang="zh-CN" altLang="en-US" sz="2800" b="1">
                <a:solidFill>
                  <a:srgbClr val="000099"/>
                </a:solidFill>
                <a:latin typeface="Times New Roman" panose="02020603050405020304" pitchFamily="18" charset="0"/>
                <a:cs typeface="Times New Roman" panose="02020603050405020304" pitchFamily="18" charset="0"/>
              </a:rPr>
              <a:t>选管时应满足：</a:t>
            </a:r>
          </a:p>
          <a:p>
            <a:pPr eaLnBrk="1" hangingPunct="1">
              <a:lnSpc>
                <a:spcPct val="110000"/>
              </a:lnSpc>
              <a:defRPr/>
            </a:pPr>
            <a:r>
              <a:rPr lang="zh-CN" altLang="en-US" sz="2800" b="1">
                <a:solidFill>
                  <a:srgbClr val="000099"/>
                </a:solidFill>
                <a:latin typeface="Times New Roman" panose="02020603050405020304" pitchFamily="18" charset="0"/>
                <a:cs typeface="Times New Roman" panose="02020603050405020304" pitchFamily="18" charset="0"/>
              </a:rPr>
              <a:t>  </a:t>
            </a:r>
            <a:r>
              <a:rPr lang="en-US" altLang="zh-CN" sz="2800" b="1" i="1">
                <a:solidFill>
                  <a:srgbClr val="CC0000"/>
                </a:solidFill>
                <a:latin typeface="Times New Roman" panose="02020603050405020304" pitchFamily="18" charset="0"/>
                <a:cs typeface="Times New Roman" panose="02020603050405020304" pitchFamily="18" charset="0"/>
              </a:rPr>
              <a:t>I</a:t>
            </a:r>
            <a:r>
              <a:rPr lang="en-US" altLang="zh-CN" sz="2800" b="1" baseline="-25000">
                <a:solidFill>
                  <a:srgbClr val="CC0000"/>
                </a:solidFill>
                <a:latin typeface="Times New Roman" panose="02020603050405020304" pitchFamily="18" charset="0"/>
                <a:cs typeface="Times New Roman" panose="02020603050405020304" pitchFamily="18" charset="0"/>
              </a:rPr>
              <a:t>OM</a:t>
            </a:r>
            <a:r>
              <a:rPr lang="en-US" altLang="zh-CN" sz="2800" b="1" i="1" baseline="-25000">
                <a:solidFill>
                  <a:srgbClr val="CC0000"/>
                </a:solidFill>
                <a:latin typeface="Times New Roman" panose="02020603050405020304" pitchFamily="18" charset="0"/>
                <a:cs typeface="Times New Roman" panose="02020603050405020304" pitchFamily="18" charset="0"/>
              </a:rPr>
              <a:t>  </a:t>
            </a:r>
            <a:r>
              <a:rPr lang="en-US" altLang="zh-CN" sz="2800" b="1">
                <a:solidFill>
                  <a:srgbClr val="CC0000"/>
                </a:solidFill>
                <a:latin typeface="Times New Roman" panose="02020603050405020304" pitchFamily="18" charset="0"/>
                <a:cs typeface="Times New Roman" panose="02020603050405020304" pitchFamily="18" charset="0"/>
                <a:sym typeface="Symbol" pitchFamily="18" charset="2"/>
              </a:rPr>
              <a:t> </a:t>
            </a:r>
            <a:r>
              <a:rPr lang="en-US" altLang="zh-CN" sz="2800" b="1" i="1">
                <a:solidFill>
                  <a:srgbClr val="CC0000"/>
                </a:solidFill>
                <a:latin typeface="Times New Roman" panose="02020603050405020304" pitchFamily="18" charset="0"/>
                <a:cs typeface="Times New Roman" panose="02020603050405020304" pitchFamily="18" charset="0"/>
              </a:rPr>
              <a:t>I</a:t>
            </a:r>
            <a:r>
              <a:rPr lang="en-US" altLang="zh-CN" sz="2800" b="1" baseline="-25000">
                <a:solidFill>
                  <a:srgbClr val="CC0000"/>
                </a:solidFill>
                <a:latin typeface="Times New Roman" panose="02020603050405020304" pitchFamily="18" charset="0"/>
                <a:cs typeface="Times New Roman" panose="02020603050405020304" pitchFamily="18" charset="0"/>
              </a:rPr>
              <a:t>D</a:t>
            </a:r>
            <a:r>
              <a:rPr lang="en-US" altLang="zh-CN" sz="2800" b="1">
                <a:solidFill>
                  <a:srgbClr val="CC0000"/>
                </a:solidFill>
                <a:latin typeface="Times New Roman" panose="02020603050405020304" pitchFamily="18" charset="0"/>
                <a:cs typeface="Times New Roman" panose="02020603050405020304" pitchFamily="18" charset="0"/>
                <a:sym typeface="Symbol" pitchFamily="18" charset="2"/>
              </a:rPr>
              <a:t> </a:t>
            </a:r>
            <a:r>
              <a:rPr lang="zh-CN" altLang="en-US" sz="2800" b="1">
                <a:solidFill>
                  <a:srgbClr val="CC0000"/>
                </a:solidFill>
                <a:latin typeface="Times New Roman" panose="02020603050405020304" pitchFamily="18" charset="0"/>
                <a:cs typeface="Times New Roman" panose="02020603050405020304" pitchFamily="18" charset="0"/>
                <a:sym typeface="Symbol" pitchFamily="18" charset="2"/>
              </a:rPr>
              <a:t>， </a:t>
            </a:r>
            <a:r>
              <a:rPr lang="en-US" altLang="zh-CN" sz="2800" b="1" i="1">
                <a:solidFill>
                  <a:srgbClr val="CC0000"/>
                </a:solidFill>
                <a:latin typeface="Times New Roman" panose="02020603050405020304" pitchFamily="18" charset="0"/>
                <a:cs typeface="Times New Roman" panose="02020603050405020304" pitchFamily="18" charset="0"/>
              </a:rPr>
              <a:t>U</a:t>
            </a:r>
            <a:r>
              <a:rPr lang="en-US" altLang="zh-CN" sz="2800" b="1" baseline="-25000">
                <a:solidFill>
                  <a:srgbClr val="CC0000"/>
                </a:solidFill>
                <a:latin typeface="Times New Roman" panose="02020603050405020304" pitchFamily="18" charset="0"/>
                <a:cs typeface="Times New Roman" panose="02020603050405020304" pitchFamily="18" charset="0"/>
              </a:rPr>
              <a:t>RWM</a:t>
            </a:r>
            <a:r>
              <a:rPr lang="en-US" altLang="zh-CN" sz="2800" b="1">
                <a:solidFill>
                  <a:srgbClr val="CC0000"/>
                </a:solidFill>
                <a:latin typeface="Times New Roman" panose="02020603050405020304" pitchFamily="18" charset="0"/>
                <a:cs typeface="Times New Roman" panose="02020603050405020304" pitchFamily="18" charset="0"/>
                <a:sym typeface="Symbol" pitchFamily="18" charset="2"/>
              </a:rPr>
              <a:t>  </a:t>
            </a:r>
            <a:r>
              <a:rPr lang="en-US" altLang="zh-CN" sz="2800" b="1" i="1">
                <a:solidFill>
                  <a:srgbClr val="CC0000"/>
                </a:solidFill>
                <a:latin typeface="Times New Roman" panose="02020603050405020304" pitchFamily="18" charset="0"/>
                <a:cs typeface="Times New Roman" panose="02020603050405020304" pitchFamily="18" charset="0"/>
              </a:rPr>
              <a:t>U</a:t>
            </a:r>
            <a:r>
              <a:rPr lang="en-US" altLang="zh-CN" sz="2800" b="1" baseline="-25000">
                <a:solidFill>
                  <a:srgbClr val="CC0000"/>
                </a:solidFill>
                <a:latin typeface="Times New Roman" panose="02020603050405020304" pitchFamily="18" charset="0"/>
                <a:cs typeface="Times New Roman" panose="02020603050405020304" pitchFamily="18" charset="0"/>
              </a:rPr>
              <a:t>RM</a:t>
            </a:r>
            <a:r>
              <a:rPr lang="en-US" altLang="zh-CN" sz="2800" b="1" baseline="-25000">
                <a:solidFill>
                  <a:srgbClr val="000099"/>
                </a:solidFill>
                <a:latin typeface="Times New Roman" panose="02020603050405020304" pitchFamily="18" charset="0"/>
                <a:cs typeface="Times New Roman" panose="02020603050405020304" pitchFamily="18" charset="0"/>
              </a:rPr>
              <a:t> </a:t>
            </a:r>
            <a:endParaRPr lang="en-US" altLang="zh-CN" sz="2800" b="1" i="1" baseline="-25000">
              <a:solidFill>
                <a:srgbClr val="000099"/>
              </a:solidFill>
              <a:latin typeface="Times New Roman" panose="02020603050405020304" pitchFamily="18" charset="0"/>
              <a:cs typeface="Times New Roman" panose="02020603050405020304" pitchFamily="18" charset="0"/>
            </a:endParaRPr>
          </a:p>
        </p:txBody>
      </p:sp>
      <p:sp>
        <p:nvSpPr>
          <p:cNvPr id="47113" name="Text Box 9"/>
          <p:cNvSpPr txBox="1">
            <a:spLocks noChangeArrowheads="1"/>
          </p:cNvSpPr>
          <p:nvPr/>
        </p:nvSpPr>
        <p:spPr bwMode="auto">
          <a:xfrm>
            <a:off x="277986" y="3454447"/>
            <a:ext cx="6402715"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b="1">
                <a:solidFill>
                  <a:srgbClr val="CC0000"/>
                </a:solidFill>
                <a:cs typeface="Times New Roman" panose="02020603050405020304" pitchFamily="18" charset="0"/>
              </a:rPr>
              <a:t>         </a:t>
            </a:r>
            <a:r>
              <a:rPr lang="zh-CN" altLang="en-US" sz="2800" b="1">
                <a:solidFill>
                  <a:srgbClr val="CC0000"/>
                </a:solidFill>
                <a:cs typeface="Times New Roman" panose="02020603050405020304" pitchFamily="18" charset="0"/>
              </a:rPr>
              <a:t>优点：</a:t>
            </a:r>
            <a:r>
              <a:rPr lang="zh-CN" altLang="en-US" sz="2800" b="1">
                <a:cs typeface="Times New Roman" panose="02020603050405020304" pitchFamily="18" charset="0"/>
              </a:rPr>
              <a:t>结构简单，使用的元件少。</a:t>
            </a:r>
          </a:p>
        </p:txBody>
      </p:sp>
      <p:sp>
        <p:nvSpPr>
          <p:cNvPr id="47114" name="Text Box 10"/>
          <p:cNvSpPr txBox="1">
            <a:spLocks noChangeArrowheads="1"/>
          </p:cNvSpPr>
          <p:nvPr/>
        </p:nvSpPr>
        <p:spPr bwMode="auto">
          <a:xfrm>
            <a:off x="338311" y="3962447"/>
            <a:ext cx="8580438"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b="1">
                <a:solidFill>
                  <a:srgbClr val="CC0000"/>
                </a:solidFill>
                <a:cs typeface="Times New Roman" panose="02020603050405020304" pitchFamily="18" charset="0"/>
              </a:rPr>
              <a:t>        </a:t>
            </a:r>
            <a:r>
              <a:rPr lang="zh-CN" altLang="en-US" sz="2800" b="1">
                <a:solidFill>
                  <a:srgbClr val="CC0000"/>
                </a:solidFill>
                <a:cs typeface="Times New Roman" panose="02020603050405020304" pitchFamily="18" charset="0"/>
              </a:rPr>
              <a:t>缺点：</a:t>
            </a:r>
            <a:r>
              <a:rPr lang="zh-CN" altLang="en-US" sz="2800" b="1">
                <a:cs typeface="Times New Roman" panose="02020603050405020304" pitchFamily="18" charset="0"/>
              </a:rPr>
              <a:t>只利用了电源的半个周期，所以电源利用率低</a:t>
            </a:r>
            <a:r>
              <a:rPr lang="en-US" altLang="zh-CN" sz="2800" b="1">
                <a:cs typeface="Times New Roman" panose="02020603050405020304" pitchFamily="18" charset="0"/>
              </a:rPr>
              <a:t>,</a:t>
            </a:r>
            <a:r>
              <a:rPr lang="zh-CN" altLang="en-US" sz="2800" b="1">
                <a:cs typeface="Times New Roman" panose="02020603050405020304" pitchFamily="18" charset="0"/>
              </a:rPr>
              <a:t>输出的直流成分比较低；输出波形的脉动大</a:t>
            </a:r>
            <a:r>
              <a:rPr lang="en-US" altLang="zh-CN" sz="2800" b="1">
                <a:cs typeface="Times New Roman" panose="02020603050405020304" pitchFamily="18" charset="0"/>
              </a:rPr>
              <a:t>;  </a:t>
            </a:r>
            <a:r>
              <a:rPr lang="zh-CN" altLang="en-US" sz="2800" b="1">
                <a:cs typeface="Times New Roman" panose="02020603050405020304" pitchFamily="18" charset="0"/>
              </a:rPr>
              <a:t>变压器电流含有直流成分，容易饱和。故半波整流只用在要求不高，输出电流较小的场合。</a:t>
            </a:r>
          </a:p>
        </p:txBody>
      </p:sp>
    </p:spTree>
    <p:extLst>
      <p:ext uri="{BB962C8B-B14F-4D97-AF65-F5344CB8AC3E}">
        <p14:creationId xmlns:p14="http://schemas.microsoft.com/office/powerpoint/2010/main" val="1524394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blinds(vertical)">
                                      <p:cBhvr>
                                        <p:cTn id="7" dur="500"/>
                                        <p:tgtEl>
                                          <p:spTgt spid="471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7107"/>
                                        </p:tgtEl>
                                        <p:attrNameLst>
                                          <p:attrName>style.visibility</p:attrName>
                                        </p:attrNameLst>
                                      </p:cBhvr>
                                      <p:to>
                                        <p:strVal val="visible"/>
                                      </p:to>
                                    </p:set>
                                    <p:animEffect transition="in" filter="blinds(vertical)">
                                      <p:cBhvr>
                                        <p:cTn id="12" dur="500"/>
                                        <p:tgtEl>
                                          <p:spTgt spid="471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7108"/>
                                        </p:tgtEl>
                                        <p:attrNameLst>
                                          <p:attrName>style.visibility</p:attrName>
                                        </p:attrNameLst>
                                      </p:cBhvr>
                                      <p:to>
                                        <p:strVal val="visible"/>
                                      </p:to>
                                    </p:set>
                                    <p:animEffect transition="in" filter="barn(outVertical)">
                                      <p:cBhvr>
                                        <p:cTn id="17" dur="500"/>
                                        <p:tgtEl>
                                          <p:spTgt spid="471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113"/>
                                        </p:tgtEl>
                                        <p:attrNameLst>
                                          <p:attrName>style.visibility</p:attrName>
                                        </p:attrNameLst>
                                      </p:cBhvr>
                                      <p:to>
                                        <p:strVal val="visible"/>
                                      </p:to>
                                    </p:set>
                                    <p:animEffect transition="in" filter="wipe(left)">
                                      <p:cBhvr>
                                        <p:cTn id="22" dur="500"/>
                                        <p:tgtEl>
                                          <p:spTgt spid="471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114"/>
                                        </p:tgtEl>
                                        <p:attrNameLst>
                                          <p:attrName>style.visibility</p:attrName>
                                        </p:attrNameLst>
                                      </p:cBhvr>
                                      <p:to>
                                        <p:strVal val="visible"/>
                                      </p:to>
                                    </p:set>
                                    <p:animEffect transition="in" filter="wipe(left)">
                                      <p:cBhvr>
                                        <p:cTn id="27" dur="500"/>
                                        <p:tgtEl>
                                          <p:spTgt spid="47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utoUpdateAnimBg="0"/>
      <p:bldP spid="47107" grpId="0" autoUpdateAnimBg="0"/>
      <p:bldP spid="47108" grpId="0" animBg="1" autoUpdateAnimBg="0"/>
      <p:bldP spid="47113" grpId="0" autoUpdateAnimBg="0"/>
      <p:bldP spid="47114" grpId="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2914</Words>
  <Application>Microsoft Office PowerPoint</Application>
  <PresentationFormat>全屏显示(4:3)</PresentationFormat>
  <Paragraphs>328</Paragraphs>
  <Slides>50</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50</vt:i4>
      </vt:variant>
    </vt:vector>
  </HeadingPairs>
  <TitlesOfParts>
    <vt:vector size="64" baseType="lpstr">
      <vt:lpstr>Malgun Gothic Semilight</vt:lpstr>
      <vt:lpstr>方正琥珀繁体</vt:lpstr>
      <vt:lpstr>华文中宋</vt:lpstr>
      <vt:lpstr>楷体_GB2312</vt:lpstr>
      <vt:lpstr>宋体</vt:lpstr>
      <vt:lpstr>Arial</vt:lpstr>
      <vt:lpstr>Calibri</vt:lpstr>
      <vt:lpstr>Calibri Light</vt:lpstr>
      <vt:lpstr>Symbol</vt:lpstr>
      <vt:lpstr>Times New Roman</vt:lpstr>
      <vt:lpstr>Office 主题</vt:lpstr>
      <vt:lpstr>公式</vt:lpstr>
      <vt:lpstr>Equation</vt:lpstr>
      <vt:lpstr>Visio</vt:lpstr>
      <vt:lpstr>PowerPoint 演示文稿</vt:lpstr>
      <vt:lpstr>第18章 直流稳压电源</vt:lpstr>
      <vt:lpstr>PowerPoint 演示文稿</vt:lpstr>
      <vt:lpstr>第18章　直流稳压电源</vt:lpstr>
      <vt:lpstr>18.1  整流电路</vt:lpstr>
      <vt:lpstr>18.1.1  单相半波整流电路</vt:lpstr>
      <vt:lpstr>PowerPoint 演示文稿</vt:lpstr>
      <vt:lpstr>PowerPoint 演示文稿</vt:lpstr>
      <vt:lpstr>PowerPoint 演示文稿</vt:lpstr>
      <vt:lpstr>18.1.2  单相桥式整流电路</vt:lpstr>
      <vt:lpstr>18.1.2  单相桥式整流电路</vt:lpstr>
      <vt:lpstr>PowerPoint 演示文稿</vt:lpstr>
      <vt:lpstr>PowerPoint 演示文稿</vt:lpstr>
      <vt:lpstr>18.1.2  单相桥式整流电路</vt:lpstr>
      <vt:lpstr>PowerPoint 演示文稿</vt:lpstr>
      <vt:lpstr>PowerPoint 演示文稿</vt:lpstr>
      <vt:lpstr>例2：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例3：</vt:lpstr>
      <vt:lpstr>PowerPoint 演示文稿</vt:lpstr>
      <vt:lpstr>PowerPoint 演示文稿</vt:lpstr>
      <vt:lpstr>PowerPoint 演示文稿</vt:lpstr>
      <vt:lpstr>PowerPoint 演示文稿</vt:lpstr>
      <vt:lpstr>PowerPoint 演示文稿</vt:lpstr>
      <vt:lpstr>3. 参数的选择</vt:lpstr>
      <vt:lpstr>PowerPoint 演示文稿</vt:lpstr>
      <vt:lpstr>PowerPoint 演示文稿</vt:lpstr>
      <vt:lpstr>PowerPoint 演示文稿</vt:lpstr>
      <vt:lpstr>PowerPoint 演示文稿</vt:lpstr>
      <vt:lpstr>18.3.3 集成稳压电源</vt:lpstr>
      <vt:lpstr>PowerPoint 演示文稿</vt:lpstr>
      <vt:lpstr>(3) 性能特点 (W7800、W7900系列)</vt:lpstr>
      <vt:lpstr>PowerPoint 演示文稿</vt:lpstr>
      <vt:lpstr>PowerPoint 演示文稿</vt:lpstr>
      <vt:lpstr>PowerPoint 演示文稿</vt:lpstr>
      <vt:lpstr>PowerPoint 演示文稿</vt:lpstr>
      <vt:lpstr>(2) 同时输出正、负电压的电路</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帐户</cp:lastModifiedBy>
  <cp:revision>23</cp:revision>
  <dcterms:created xsi:type="dcterms:W3CDTF">2023-06-12T00:47:34Z</dcterms:created>
  <dcterms:modified xsi:type="dcterms:W3CDTF">2023-11-14T02:47:42Z</dcterms:modified>
</cp:coreProperties>
</file>